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15410-B82A-4C01-80C4-E12C749E3FF5}" v="364" dt="2023-12-07T07:11:58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4C6B24-D974-43E0-84DD-C42B800F38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7C0852-7D7D-4CEC-BB38-AE26CD7F9EAE}">
      <dgm:prSet/>
      <dgm:spPr/>
      <dgm:t>
        <a:bodyPr/>
        <a:lstStyle/>
        <a:p>
          <a:r>
            <a:rPr lang="en-US" b="0" baseline="0"/>
            <a:t>Stable Diffusion is a state-of-the-art artificial intelligence model designed for generating highly detailed and realistic images from textual prompts.</a:t>
          </a:r>
          <a:endParaRPr lang="en-US"/>
        </a:p>
      </dgm:t>
    </dgm:pt>
    <dgm:pt modelId="{C39A2AAE-423E-49CE-B1E2-8CA5B897B4D8}" type="parTrans" cxnId="{B11DCC77-0B66-4ABD-BAC2-01AE079BF22E}">
      <dgm:prSet/>
      <dgm:spPr/>
      <dgm:t>
        <a:bodyPr/>
        <a:lstStyle/>
        <a:p>
          <a:endParaRPr lang="en-US"/>
        </a:p>
      </dgm:t>
    </dgm:pt>
    <dgm:pt modelId="{1DC4B159-EAA3-42F3-A9B6-ACFF33EBCB3B}" type="sibTrans" cxnId="{B11DCC77-0B66-4ABD-BAC2-01AE079BF22E}">
      <dgm:prSet/>
      <dgm:spPr/>
      <dgm:t>
        <a:bodyPr/>
        <a:lstStyle/>
        <a:p>
          <a:endParaRPr lang="en-US"/>
        </a:p>
      </dgm:t>
    </dgm:pt>
    <dgm:pt modelId="{E1CE51AD-C08F-46DD-9CDF-9863530FA29D}">
      <dgm:prSet/>
      <dgm:spPr/>
      <dgm:t>
        <a:bodyPr/>
        <a:lstStyle/>
        <a:p>
          <a:r>
            <a:rPr lang="en-US" b="0" baseline="0"/>
            <a:t>It specializes in synthesizing high-quality images based on textual descriptions, using deep learning techniques to interpret and visualize text with high fidelity.</a:t>
          </a:r>
          <a:endParaRPr lang="en-US"/>
        </a:p>
      </dgm:t>
    </dgm:pt>
    <dgm:pt modelId="{FB2A7CC1-3565-462D-861A-E24E2ED568AD}" type="parTrans" cxnId="{92E430FD-7B28-4B7F-98C5-BE1B75EA880C}">
      <dgm:prSet/>
      <dgm:spPr/>
      <dgm:t>
        <a:bodyPr/>
        <a:lstStyle/>
        <a:p>
          <a:endParaRPr lang="en-US"/>
        </a:p>
      </dgm:t>
    </dgm:pt>
    <dgm:pt modelId="{988DA036-E2E5-439D-AADA-91FFC1139E02}" type="sibTrans" cxnId="{92E430FD-7B28-4B7F-98C5-BE1B75EA880C}">
      <dgm:prSet/>
      <dgm:spPr/>
      <dgm:t>
        <a:bodyPr/>
        <a:lstStyle/>
        <a:p>
          <a:endParaRPr lang="en-US"/>
        </a:p>
      </dgm:t>
    </dgm:pt>
    <dgm:pt modelId="{C9C4B0AD-99E7-4D58-A898-596ACF5414BB}">
      <dgm:prSet/>
      <dgm:spPr/>
      <dgm:t>
        <a:bodyPr/>
        <a:lstStyle/>
        <a:p>
          <a:r>
            <a:rPr lang="en-US" b="0" baseline="0"/>
            <a:t>The model combines the capabilities of advanced neural networks, including the CLIP model for text-image understanding and a UNet-based transformer for image diffusion and denoising.</a:t>
          </a:r>
          <a:endParaRPr lang="en-US"/>
        </a:p>
      </dgm:t>
    </dgm:pt>
    <dgm:pt modelId="{B2578260-D9DB-4869-ACDE-325952644614}" type="parTrans" cxnId="{37F62157-AD29-4D14-8DD3-0C1A034D8CA0}">
      <dgm:prSet/>
      <dgm:spPr/>
      <dgm:t>
        <a:bodyPr/>
        <a:lstStyle/>
        <a:p>
          <a:endParaRPr lang="en-US"/>
        </a:p>
      </dgm:t>
    </dgm:pt>
    <dgm:pt modelId="{5B6506DE-CB4F-4FA2-951F-C7A62507A3C9}" type="sibTrans" cxnId="{37F62157-AD29-4D14-8DD3-0C1A034D8CA0}">
      <dgm:prSet/>
      <dgm:spPr/>
      <dgm:t>
        <a:bodyPr/>
        <a:lstStyle/>
        <a:p>
          <a:endParaRPr lang="en-US"/>
        </a:p>
      </dgm:t>
    </dgm:pt>
    <dgm:pt modelId="{E1EF8DC5-E2D9-428E-9B1D-1491F27569E2}">
      <dgm:prSet/>
      <dgm:spPr/>
      <dgm:t>
        <a:bodyPr/>
        <a:lstStyle/>
        <a:p>
          <a:r>
            <a:rPr lang="en-US" b="0" baseline="0"/>
            <a:t>Stable Diffusion is versatile, supporting a range of artistic and practical applications, from digital art creation to practical visualizations in diverse fields.</a:t>
          </a:r>
          <a:endParaRPr lang="en-US"/>
        </a:p>
      </dgm:t>
    </dgm:pt>
    <dgm:pt modelId="{D1373579-E2A2-4E0C-B96E-66C398CB8BCB}" type="parTrans" cxnId="{25B28C0F-1EF1-44AE-B43D-5FA18724EE10}">
      <dgm:prSet/>
      <dgm:spPr/>
      <dgm:t>
        <a:bodyPr/>
        <a:lstStyle/>
        <a:p>
          <a:endParaRPr lang="en-US"/>
        </a:p>
      </dgm:t>
    </dgm:pt>
    <dgm:pt modelId="{AE9F970F-9098-410C-B8A1-EB603025DDCD}" type="sibTrans" cxnId="{25B28C0F-1EF1-44AE-B43D-5FA18724EE10}">
      <dgm:prSet/>
      <dgm:spPr/>
      <dgm:t>
        <a:bodyPr/>
        <a:lstStyle/>
        <a:p>
          <a:endParaRPr lang="en-US"/>
        </a:p>
      </dgm:t>
    </dgm:pt>
    <dgm:pt modelId="{351887B3-1AD3-403A-85BF-0665B4626781}" type="pres">
      <dgm:prSet presAssocID="{214C6B24-D974-43E0-84DD-C42B800F385A}" presName="root" presStyleCnt="0">
        <dgm:presLayoutVars>
          <dgm:dir/>
          <dgm:resizeHandles val="exact"/>
        </dgm:presLayoutVars>
      </dgm:prSet>
      <dgm:spPr/>
    </dgm:pt>
    <dgm:pt modelId="{C0E62000-9052-487D-8317-CA80529305FE}" type="pres">
      <dgm:prSet presAssocID="{707C0852-7D7D-4CEC-BB38-AE26CD7F9EAE}" presName="compNode" presStyleCnt="0"/>
      <dgm:spPr/>
    </dgm:pt>
    <dgm:pt modelId="{7D6891B7-F7D8-4405-8AC5-3F609B7A5026}" type="pres">
      <dgm:prSet presAssocID="{707C0852-7D7D-4CEC-BB38-AE26CD7F9EAE}" presName="bgRect" presStyleLbl="bgShp" presStyleIdx="0" presStyleCnt="4"/>
      <dgm:spPr/>
    </dgm:pt>
    <dgm:pt modelId="{326D7E80-4871-45BD-8608-BAD0F27AE233}" type="pres">
      <dgm:prSet presAssocID="{707C0852-7D7D-4CEC-BB38-AE26CD7F9E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59904A8-9828-4CB9-9FDD-21E5D3F739C4}" type="pres">
      <dgm:prSet presAssocID="{707C0852-7D7D-4CEC-BB38-AE26CD7F9EAE}" presName="spaceRect" presStyleCnt="0"/>
      <dgm:spPr/>
    </dgm:pt>
    <dgm:pt modelId="{2B508E76-A70A-4C6F-8E07-211E9CEA571A}" type="pres">
      <dgm:prSet presAssocID="{707C0852-7D7D-4CEC-BB38-AE26CD7F9EAE}" presName="parTx" presStyleLbl="revTx" presStyleIdx="0" presStyleCnt="4">
        <dgm:presLayoutVars>
          <dgm:chMax val="0"/>
          <dgm:chPref val="0"/>
        </dgm:presLayoutVars>
      </dgm:prSet>
      <dgm:spPr/>
    </dgm:pt>
    <dgm:pt modelId="{5ECDA75D-F2D7-4EEF-B949-D7F1C61284C7}" type="pres">
      <dgm:prSet presAssocID="{1DC4B159-EAA3-42F3-A9B6-ACFF33EBCB3B}" presName="sibTrans" presStyleCnt="0"/>
      <dgm:spPr/>
    </dgm:pt>
    <dgm:pt modelId="{3A955BA0-01DD-4C74-B891-ED7901BAD4DF}" type="pres">
      <dgm:prSet presAssocID="{E1CE51AD-C08F-46DD-9CDF-9863530FA29D}" presName="compNode" presStyleCnt="0"/>
      <dgm:spPr/>
    </dgm:pt>
    <dgm:pt modelId="{F7E2237B-1D71-452B-B78F-49159ABE88B5}" type="pres">
      <dgm:prSet presAssocID="{E1CE51AD-C08F-46DD-9CDF-9863530FA29D}" presName="bgRect" presStyleLbl="bgShp" presStyleIdx="1" presStyleCnt="4"/>
      <dgm:spPr/>
    </dgm:pt>
    <dgm:pt modelId="{3032C619-857C-4742-B4C9-610908B304AA}" type="pres">
      <dgm:prSet presAssocID="{E1CE51AD-C08F-46DD-9CDF-9863530FA2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6747322-5CA4-4BBD-8CBD-A7CAD4D6C4ED}" type="pres">
      <dgm:prSet presAssocID="{E1CE51AD-C08F-46DD-9CDF-9863530FA29D}" presName="spaceRect" presStyleCnt="0"/>
      <dgm:spPr/>
    </dgm:pt>
    <dgm:pt modelId="{D57831E2-80F7-426F-A78B-C039F8522F9D}" type="pres">
      <dgm:prSet presAssocID="{E1CE51AD-C08F-46DD-9CDF-9863530FA29D}" presName="parTx" presStyleLbl="revTx" presStyleIdx="1" presStyleCnt="4">
        <dgm:presLayoutVars>
          <dgm:chMax val="0"/>
          <dgm:chPref val="0"/>
        </dgm:presLayoutVars>
      </dgm:prSet>
      <dgm:spPr/>
    </dgm:pt>
    <dgm:pt modelId="{5EF15187-2F6D-48E9-BD76-83AB7CAE795B}" type="pres">
      <dgm:prSet presAssocID="{988DA036-E2E5-439D-AADA-91FFC1139E02}" presName="sibTrans" presStyleCnt="0"/>
      <dgm:spPr/>
    </dgm:pt>
    <dgm:pt modelId="{45B71368-DE27-446D-B2A0-BA21309903DF}" type="pres">
      <dgm:prSet presAssocID="{C9C4B0AD-99E7-4D58-A898-596ACF5414BB}" presName="compNode" presStyleCnt="0"/>
      <dgm:spPr/>
    </dgm:pt>
    <dgm:pt modelId="{10888FF6-0EBC-4549-BCC3-5FD4C3B875AB}" type="pres">
      <dgm:prSet presAssocID="{C9C4B0AD-99E7-4D58-A898-596ACF5414BB}" presName="bgRect" presStyleLbl="bgShp" presStyleIdx="2" presStyleCnt="4"/>
      <dgm:spPr/>
    </dgm:pt>
    <dgm:pt modelId="{DCB6807F-312E-4CFF-A431-5C9CDC59496B}" type="pres">
      <dgm:prSet presAssocID="{C9C4B0AD-99E7-4D58-A898-596ACF5414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E2E1EB-DD1E-414E-8B06-CF4C8F488FA3}" type="pres">
      <dgm:prSet presAssocID="{C9C4B0AD-99E7-4D58-A898-596ACF5414BB}" presName="spaceRect" presStyleCnt="0"/>
      <dgm:spPr/>
    </dgm:pt>
    <dgm:pt modelId="{372B19CF-6F6D-4117-97CC-3C34C5561F23}" type="pres">
      <dgm:prSet presAssocID="{C9C4B0AD-99E7-4D58-A898-596ACF5414BB}" presName="parTx" presStyleLbl="revTx" presStyleIdx="2" presStyleCnt="4">
        <dgm:presLayoutVars>
          <dgm:chMax val="0"/>
          <dgm:chPref val="0"/>
        </dgm:presLayoutVars>
      </dgm:prSet>
      <dgm:spPr/>
    </dgm:pt>
    <dgm:pt modelId="{E005082C-7A3A-4BA2-B7C1-3941D2484AEA}" type="pres">
      <dgm:prSet presAssocID="{5B6506DE-CB4F-4FA2-951F-C7A62507A3C9}" presName="sibTrans" presStyleCnt="0"/>
      <dgm:spPr/>
    </dgm:pt>
    <dgm:pt modelId="{EAEADDE2-293A-454C-BA3C-D6A14CED1A37}" type="pres">
      <dgm:prSet presAssocID="{E1EF8DC5-E2D9-428E-9B1D-1491F27569E2}" presName="compNode" presStyleCnt="0"/>
      <dgm:spPr/>
    </dgm:pt>
    <dgm:pt modelId="{B004C575-9954-45AC-A961-D69FFDED8584}" type="pres">
      <dgm:prSet presAssocID="{E1EF8DC5-E2D9-428E-9B1D-1491F27569E2}" presName="bgRect" presStyleLbl="bgShp" presStyleIdx="3" presStyleCnt="4"/>
      <dgm:spPr/>
    </dgm:pt>
    <dgm:pt modelId="{324BEC45-2E2A-4AAE-89B6-083FBA0D1F1F}" type="pres">
      <dgm:prSet presAssocID="{E1EF8DC5-E2D9-428E-9B1D-1491F27569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3F471BF3-B1EB-483B-AA0B-17C6FA58DC5A}" type="pres">
      <dgm:prSet presAssocID="{E1EF8DC5-E2D9-428E-9B1D-1491F27569E2}" presName="spaceRect" presStyleCnt="0"/>
      <dgm:spPr/>
    </dgm:pt>
    <dgm:pt modelId="{2CCBDBF6-BECB-4155-989E-A59947925C00}" type="pres">
      <dgm:prSet presAssocID="{E1EF8DC5-E2D9-428E-9B1D-1491F27569E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5B28C0F-1EF1-44AE-B43D-5FA18724EE10}" srcId="{214C6B24-D974-43E0-84DD-C42B800F385A}" destId="{E1EF8DC5-E2D9-428E-9B1D-1491F27569E2}" srcOrd="3" destOrd="0" parTransId="{D1373579-E2A2-4E0C-B96E-66C398CB8BCB}" sibTransId="{AE9F970F-9098-410C-B8A1-EB603025DDCD}"/>
    <dgm:cxn modelId="{4D55951D-C257-4D8A-9844-E047BB2F96AF}" type="presOf" srcId="{707C0852-7D7D-4CEC-BB38-AE26CD7F9EAE}" destId="{2B508E76-A70A-4C6F-8E07-211E9CEA571A}" srcOrd="0" destOrd="0" presId="urn:microsoft.com/office/officeart/2018/2/layout/IconVerticalSolidList"/>
    <dgm:cxn modelId="{AD38E649-4500-4585-8EFB-A027394F1BCE}" type="presOf" srcId="{214C6B24-D974-43E0-84DD-C42B800F385A}" destId="{351887B3-1AD3-403A-85BF-0665B4626781}" srcOrd="0" destOrd="0" presId="urn:microsoft.com/office/officeart/2018/2/layout/IconVerticalSolidList"/>
    <dgm:cxn modelId="{37F62157-AD29-4D14-8DD3-0C1A034D8CA0}" srcId="{214C6B24-D974-43E0-84DD-C42B800F385A}" destId="{C9C4B0AD-99E7-4D58-A898-596ACF5414BB}" srcOrd="2" destOrd="0" parTransId="{B2578260-D9DB-4869-ACDE-325952644614}" sibTransId="{5B6506DE-CB4F-4FA2-951F-C7A62507A3C9}"/>
    <dgm:cxn modelId="{B11DCC77-0B66-4ABD-BAC2-01AE079BF22E}" srcId="{214C6B24-D974-43E0-84DD-C42B800F385A}" destId="{707C0852-7D7D-4CEC-BB38-AE26CD7F9EAE}" srcOrd="0" destOrd="0" parTransId="{C39A2AAE-423E-49CE-B1E2-8CA5B897B4D8}" sibTransId="{1DC4B159-EAA3-42F3-A9B6-ACFF33EBCB3B}"/>
    <dgm:cxn modelId="{F73400A3-0B08-45FA-9DD3-4DB75B212436}" type="presOf" srcId="{E1EF8DC5-E2D9-428E-9B1D-1491F27569E2}" destId="{2CCBDBF6-BECB-4155-989E-A59947925C00}" srcOrd="0" destOrd="0" presId="urn:microsoft.com/office/officeart/2018/2/layout/IconVerticalSolidList"/>
    <dgm:cxn modelId="{7CC5C3CF-37F0-46F7-BF07-05BF9B10FC75}" type="presOf" srcId="{C9C4B0AD-99E7-4D58-A898-596ACF5414BB}" destId="{372B19CF-6F6D-4117-97CC-3C34C5561F23}" srcOrd="0" destOrd="0" presId="urn:microsoft.com/office/officeart/2018/2/layout/IconVerticalSolidList"/>
    <dgm:cxn modelId="{223518E4-C64F-4122-9392-2519E8D3618F}" type="presOf" srcId="{E1CE51AD-C08F-46DD-9CDF-9863530FA29D}" destId="{D57831E2-80F7-426F-A78B-C039F8522F9D}" srcOrd="0" destOrd="0" presId="urn:microsoft.com/office/officeart/2018/2/layout/IconVerticalSolidList"/>
    <dgm:cxn modelId="{92E430FD-7B28-4B7F-98C5-BE1B75EA880C}" srcId="{214C6B24-D974-43E0-84DD-C42B800F385A}" destId="{E1CE51AD-C08F-46DD-9CDF-9863530FA29D}" srcOrd="1" destOrd="0" parTransId="{FB2A7CC1-3565-462D-861A-E24E2ED568AD}" sibTransId="{988DA036-E2E5-439D-AADA-91FFC1139E02}"/>
    <dgm:cxn modelId="{DE17AF34-72E8-4676-BD5E-C290D328D52F}" type="presParOf" srcId="{351887B3-1AD3-403A-85BF-0665B4626781}" destId="{C0E62000-9052-487D-8317-CA80529305FE}" srcOrd="0" destOrd="0" presId="urn:microsoft.com/office/officeart/2018/2/layout/IconVerticalSolidList"/>
    <dgm:cxn modelId="{ED908469-52A4-47BF-A98E-6451EA4BAD51}" type="presParOf" srcId="{C0E62000-9052-487D-8317-CA80529305FE}" destId="{7D6891B7-F7D8-4405-8AC5-3F609B7A5026}" srcOrd="0" destOrd="0" presId="urn:microsoft.com/office/officeart/2018/2/layout/IconVerticalSolidList"/>
    <dgm:cxn modelId="{D2C9E638-2A28-4CC7-9051-63A910417DB5}" type="presParOf" srcId="{C0E62000-9052-487D-8317-CA80529305FE}" destId="{326D7E80-4871-45BD-8608-BAD0F27AE233}" srcOrd="1" destOrd="0" presId="urn:microsoft.com/office/officeart/2018/2/layout/IconVerticalSolidList"/>
    <dgm:cxn modelId="{0022373A-4D2D-4D04-99BA-C6A7D7F6F543}" type="presParOf" srcId="{C0E62000-9052-487D-8317-CA80529305FE}" destId="{459904A8-9828-4CB9-9FDD-21E5D3F739C4}" srcOrd="2" destOrd="0" presId="urn:microsoft.com/office/officeart/2018/2/layout/IconVerticalSolidList"/>
    <dgm:cxn modelId="{D04DE126-7997-4C19-80F8-8B02C7615907}" type="presParOf" srcId="{C0E62000-9052-487D-8317-CA80529305FE}" destId="{2B508E76-A70A-4C6F-8E07-211E9CEA571A}" srcOrd="3" destOrd="0" presId="urn:microsoft.com/office/officeart/2018/2/layout/IconVerticalSolidList"/>
    <dgm:cxn modelId="{06C3CD6D-BC00-4F62-A53D-491FA8F02127}" type="presParOf" srcId="{351887B3-1AD3-403A-85BF-0665B4626781}" destId="{5ECDA75D-F2D7-4EEF-B949-D7F1C61284C7}" srcOrd="1" destOrd="0" presId="urn:microsoft.com/office/officeart/2018/2/layout/IconVerticalSolidList"/>
    <dgm:cxn modelId="{D776D88D-FF66-470E-9ED9-D5D10B7E2900}" type="presParOf" srcId="{351887B3-1AD3-403A-85BF-0665B4626781}" destId="{3A955BA0-01DD-4C74-B891-ED7901BAD4DF}" srcOrd="2" destOrd="0" presId="urn:microsoft.com/office/officeart/2018/2/layout/IconVerticalSolidList"/>
    <dgm:cxn modelId="{157FB7ED-4CDC-431B-8E34-0372352003CF}" type="presParOf" srcId="{3A955BA0-01DD-4C74-B891-ED7901BAD4DF}" destId="{F7E2237B-1D71-452B-B78F-49159ABE88B5}" srcOrd="0" destOrd="0" presId="urn:microsoft.com/office/officeart/2018/2/layout/IconVerticalSolidList"/>
    <dgm:cxn modelId="{F4461F6B-020A-47DB-816A-21E963075699}" type="presParOf" srcId="{3A955BA0-01DD-4C74-B891-ED7901BAD4DF}" destId="{3032C619-857C-4742-B4C9-610908B304AA}" srcOrd="1" destOrd="0" presId="urn:microsoft.com/office/officeart/2018/2/layout/IconVerticalSolidList"/>
    <dgm:cxn modelId="{8C588C7E-C4A6-4629-87FE-9C8D686D2594}" type="presParOf" srcId="{3A955BA0-01DD-4C74-B891-ED7901BAD4DF}" destId="{B6747322-5CA4-4BBD-8CBD-A7CAD4D6C4ED}" srcOrd="2" destOrd="0" presId="urn:microsoft.com/office/officeart/2018/2/layout/IconVerticalSolidList"/>
    <dgm:cxn modelId="{B19BA862-CBE2-40B0-A2E2-CE47BA9BD68F}" type="presParOf" srcId="{3A955BA0-01DD-4C74-B891-ED7901BAD4DF}" destId="{D57831E2-80F7-426F-A78B-C039F8522F9D}" srcOrd="3" destOrd="0" presId="urn:microsoft.com/office/officeart/2018/2/layout/IconVerticalSolidList"/>
    <dgm:cxn modelId="{E308B3E0-49F9-483C-B4D2-78A660658297}" type="presParOf" srcId="{351887B3-1AD3-403A-85BF-0665B4626781}" destId="{5EF15187-2F6D-48E9-BD76-83AB7CAE795B}" srcOrd="3" destOrd="0" presId="urn:microsoft.com/office/officeart/2018/2/layout/IconVerticalSolidList"/>
    <dgm:cxn modelId="{8852931A-AC74-426F-AEA1-19395AC77A0D}" type="presParOf" srcId="{351887B3-1AD3-403A-85BF-0665B4626781}" destId="{45B71368-DE27-446D-B2A0-BA21309903DF}" srcOrd="4" destOrd="0" presId="urn:microsoft.com/office/officeart/2018/2/layout/IconVerticalSolidList"/>
    <dgm:cxn modelId="{15543BB5-2C69-4F81-842E-C404F19E43FA}" type="presParOf" srcId="{45B71368-DE27-446D-B2A0-BA21309903DF}" destId="{10888FF6-0EBC-4549-BCC3-5FD4C3B875AB}" srcOrd="0" destOrd="0" presId="urn:microsoft.com/office/officeart/2018/2/layout/IconVerticalSolidList"/>
    <dgm:cxn modelId="{BABABE9B-5ACD-4E0B-8815-3A15AD810282}" type="presParOf" srcId="{45B71368-DE27-446D-B2A0-BA21309903DF}" destId="{DCB6807F-312E-4CFF-A431-5C9CDC59496B}" srcOrd="1" destOrd="0" presId="urn:microsoft.com/office/officeart/2018/2/layout/IconVerticalSolidList"/>
    <dgm:cxn modelId="{D4C92E22-7ECF-43FE-9B54-39AEDCC07CE4}" type="presParOf" srcId="{45B71368-DE27-446D-B2A0-BA21309903DF}" destId="{10E2E1EB-DD1E-414E-8B06-CF4C8F488FA3}" srcOrd="2" destOrd="0" presId="urn:microsoft.com/office/officeart/2018/2/layout/IconVerticalSolidList"/>
    <dgm:cxn modelId="{08623A94-74EF-40D2-BC75-53395C06FDBE}" type="presParOf" srcId="{45B71368-DE27-446D-B2A0-BA21309903DF}" destId="{372B19CF-6F6D-4117-97CC-3C34C5561F23}" srcOrd="3" destOrd="0" presId="urn:microsoft.com/office/officeart/2018/2/layout/IconVerticalSolidList"/>
    <dgm:cxn modelId="{222F7A6A-D895-42C3-AF56-18043373EAD9}" type="presParOf" srcId="{351887B3-1AD3-403A-85BF-0665B4626781}" destId="{E005082C-7A3A-4BA2-B7C1-3941D2484AEA}" srcOrd="5" destOrd="0" presId="urn:microsoft.com/office/officeart/2018/2/layout/IconVerticalSolidList"/>
    <dgm:cxn modelId="{D9D29AF0-7F1A-416A-A661-DD67D16CC0E0}" type="presParOf" srcId="{351887B3-1AD3-403A-85BF-0665B4626781}" destId="{EAEADDE2-293A-454C-BA3C-D6A14CED1A37}" srcOrd="6" destOrd="0" presId="urn:microsoft.com/office/officeart/2018/2/layout/IconVerticalSolidList"/>
    <dgm:cxn modelId="{2407BA26-C5D2-46D2-A53B-07C7951019E2}" type="presParOf" srcId="{EAEADDE2-293A-454C-BA3C-D6A14CED1A37}" destId="{B004C575-9954-45AC-A961-D69FFDED8584}" srcOrd="0" destOrd="0" presId="urn:microsoft.com/office/officeart/2018/2/layout/IconVerticalSolidList"/>
    <dgm:cxn modelId="{963A8327-2514-41A8-AB8C-0B4FC42C5424}" type="presParOf" srcId="{EAEADDE2-293A-454C-BA3C-D6A14CED1A37}" destId="{324BEC45-2E2A-4AAE-89B6-083FBA0D1F1F}" srcOrd="1" destOrd="0" presId="urn:microsoft.com/office/officeart/2018/2/layout/IconVerticalSolidList"/>
    <dgm:cxn modelId="{D635B3C3-DF0D-4D18-96CC-37017948A816}" type="presParOf" srcId="{EAEADDE2-293A-454C-BA3C-D6A14CED1A37}" destId="{3F471BF3-B1EB-483B-AA0B-17C6FA58DC5A}" srcOrd="2" destOrd="0" presId="urn:microsoft.com/office/officeart/2018/2/layout/IconVerticalSolidList"/>
    <dgm:cxn modelId="{5520B4D8-83BC-4740-8E66-FBC699A440B0}" type="presParOf" srcId="{EAEADDE2-293A-454C-BA3C-D6A14CED1A37}" destId="{2CCBDBF6-BECB-4155-989E-A59947925C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A1A2CC-A168-4C52-B37D-1ADCA7917C4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B1670E-DEEE-4E4B-8BE4-797891D22B6F}">
      <dgm:prSet/>
      <dgm:spPr/>
      <dgm:t>
        <a:bodyPr/>
        <a:lstStyle/>
        <a:p>
          <a:r>
            <a:rPr lang="en-US" b="1"/>
            <a:t>Primary Goal of the Project: </a:t>
          </a:r>
          <a:r>
            <a:rPr lang="en-US"/>
            <a:t>To synthesize high-quality, contextually relevant images from textual prompts using advanced AI models.</a:t>
          </a:r>
        </a:p>
      </dgm:t>
    </dgm:pt>
    <dgm:pt modelId="{E524B18D-128D-4632-8F60-EF83D895EADD}" type="parTrans" cxnId="{C55A140C-1FE4-4DEE-83C7-9A969B570002}">
      <dgm:prSet/>
      <dgm:spPr/>
      <dgm:t>
        <a:bodyPr/>
        <a:lstStyle/>
        <a:p>
          <a:endParaRPr lang="en-US"/>
        </a:p>
      </dgm:t>
    </dgm:pt>
    <dgm:pt modelId="{CE87461E-C84F-4512-A3AF-0F9F88943382}" type="sibTrans" cxnId="{C55A140C-1FE4-4DEE-83C7-9A969B570002}">
      <dgm:prSet/>
      <dgm:spPr/>
      <dgm:t>
        <a:bodyPr/>
        <a:lstStyle/>
        <a:p>
          <a:endParaRPr lang="en-US"/>
        </a:p>
      </dgm:t>
    </dgm:pt>
    <dgm:pt modelId="{31D3C9C4-9DF2-4202-BE73-C8D9FA8BB6F8}">
      <dgm:prSet/>
      <dgm:spPr/>
      <dgm:t>
        <a:bodyPr/>
        <a:lstStyle/>
        <a:p>
          <a:r>
            <a:rPr lang="en-US" b="1"/>
            <a:t>Utilizing Advanced AI Models: </a:t>
          </a:r>
          <a:r>
            <a:rPr lang="en-US"/>
            <a:t>Implementing the CLIP (Contrastive Language-Image Pretraining) model and a UNet-based diffusion algorithm for effective text-to-image synthesis.</a:t>
          </a:r>
        </a:p>
      </dgm:t>
    </dgm:pt>
    <dgm:pt modelId="{D597DC8E-9687-4F20-A840-510CB083676C}" type="parTrans" cxnId="{70ED7F11-2AE4-4BA5-86CB-1E27BC13C12C}">
      <dgm:prSet/>
      <dgm:spPr/>
      <dgm:t>
        <a:bodyPr/>
        <a:lstStyle/>
        <a:p>
          <a:endParaRPr lang="en-US"/>
        </a:p>
      </dgm:t>
    </dgm:pt>
    <dgm:pt modelId="{1C78C983-CD35-44B0-A66D-682FF7A6FA5C}" type="sibTrans" cxnId="{70ED7F11-2AE4-4BA5-86CB-1E27BC13C12C}">
      <dgm:prSet/>
      <dgm:spPr/>
      <dgm:t>
        <a:bodyPr/>
        <a:lstStyle/>
        <a:p>
          <a:endParaRPr lang="en-US"/>
        </a:p>
      </dgm:t>
    </dgm:pt>
    <dgm:pt modelId="{D4714874-6F36-4D3C-83ED-7DBA9EBA7E42}">
      <dgm:prSet/>
      <dgm:spPr/>
      <dgm:t>
        <a:bodyPr/>
        <a:lstStyle/>
        <a:p>
          <a:r>
            <a:rPr lang="en-US" b="1"/>
            <a:t>Custom Loss Function: </a:t>
          </a:r>
          <a:r>
            <a:rPr lang="en-US"/>
            <a:t>Designing a custom loss function to maximize image contrast, enhancing the visual quality and appeal of the generated images, and ensuring they stand out in terms of clarity and detail.</a:t>
          </a:r>
        </a:p>
      </dgm:t>
    </dgm:pt>
    <dgm:pt modelId="{EDAA0D08-E241-438E-9E63-DDD8EB0796E2}" type="parTrans" cxnId="{D03A9B7F-0851-4787-880B-9B39B04CECAC}">
      <dgm:prSet/>
      <dgm:spPr/>
      <dgm:t>
        <a:bodyPr/>
        <a:lstStyle/>
        <a:p>
          <a:endParaRPr lang="en-US"/>
        </a:p>
      </dgm:t>
    </dgm:pt>
    <dgm:pt modelId="{71B2001D-B8A8-439A-8B3F-06DCB10DC74C}" type="sibTrans" cxnId="{D03A9B7F-0851-4787-880B-9B39B04CECAC}">
      <dgm:prSet/>
      <dgm:spPr/>
      <dgm:t>
        <a:bodyPr/>
        <a:lstStyle/>
        <a:p>
          <a:endParaRPr lang="en-US"/>
        </a:p>
      </dgm:t>
    </dgm:pt>
    <dgm:pt modelId="{879DBD93-6364-4137-9236-77728F7941DD}">
      <dgm:prSet/>
      <dgm:spPr/>
      <dgm:t>
        <a:bodyPr/>
        <a:lstStyle/>
        <a:p>
          <a:r>
            <a:rPr lang="en-US" b="1"/>
            <a:t>Style Incorporation and Diversity: </a:t>
          </a:r>
          <a:r>
            <a:rPr lang="en-US"/>
            <a:t>Enhancing the versatility and appeal of the generated images by integrating a range of predefined style embeddings, such as birb, game, manga, sakimi, and space styles.</a:t>
          </a:r>
        </a:p>
      </dgm:t>
    </dgm:pt>
    <dgm:pt modelId="{0A162BEF-E47B-425E-8E4E-A2F60B076CF7}" type="parTrans" cxnId="{58C7CB08-ECB7-4248-9C91-2087CEAA672D}">
      <dgm:prSet/>
      <dgm:spPr/>
      <dgm:t>
        <a:bodyPr/>
        <a:lstStyle/>
        <a:p>
          <a:endParaRPr lang="en-US"/>
        </a:p>
      </dgm:t>
    </dgm:pt>
    <dgm:pt modelId="{D434DC32-5BC6-46C8-8E90-C177E638DA43}" type="sibTrans" cxnId="{58C7CB08-ECB7-4248-9C91-2087CEAA672D}">
      <dgm:prSet/>
      <dgm:spPr/>
      <dgm:t>
        <a:bodyPr/>
        <a:lstStyle/>
        <a:p>
          <a:endParaRPr lang="en-US"/>
        </a:p>
      </dgm:t>
    </dgm:pt>
    <dgm:pt modelId="{A0960B5B-B670-4FF1-B931-40B9AE43C0A4}" type="pres">
      <dgm:prSet presAssocID="{34A1A2CC-A168-4C52-B37D-1ADCA7917C4C}" presName="root" presStyleCnt="0">
        <dgm:presLayoutVars>
          <dgm:dir/>
          <dgm:resizeHandles val="exact"/>
        </dgm:presLayoutVars>
      </dgm:prSet>
      <dgm:spPr/>
    </dgm:pt>
    <dgm:pt modelId="{44991FE3-250E-4475-A668-4ACC16B24085}" type="pres">
      <dgm:prSet presAssocID="{36B1670E-DEEE-4E4B-8BE4-797891D22B6F}" presName="compNode" presStyleCnt="0"/>
      <dgm:spPr/>
    </dgm:pt>
    <dgm:pt modelId="{6D040AAA-21E3-4EFE-BDB4-4A1405FB8718}" type="pres">
      <dgm:prSet presAssocID="{36B1670E-DEEE-4E4B-8BE4-797891D22B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C4DAC5D-EC4F-4D99-978C-AB1CFF4FF52E}" type="pres">
      <dgm:prSet presAssocID="{36B1670E-DEEE-4E4B-8BE4-797891D22B6F}" presName="spaceRect" presStyleCnt="0"/>
      <dgm:spPr/>
    </dgm:pt>
    <dgm:pt modelId="{EAE9A8EC-8654-4ACD-B7CF-D8109597F4A8}" type="pres">
      <dgm:prSet presAssocID="{36B1670E-DEEE-4E4B-8BE4-797891D22B6F}" presName="textRect" presStyleLbl="revTx" presStyleIdx="0" presStyleCnt="4">
        <dgm:presLayoutVars>
          <dgm:chMax val="1"/>
          <dgm:chPref val="1"/>
        </dgm:presLayoutVars>
      </dgm:prSet>
      <dgm:spPr/>
    </dgm:pt>
    <dgm:pt modelId="{C8655ABC-8D69-45E4-B81D-B212D888522F}" type="pres">
      <dgm:prSet presAssocID="{CE87461E-C84F-4512-A3AF-0F9F88943382}" presName="sibTrans" presStyleCnt="0"/>
      <dgm:spPr/>
    </dgm:pt>
    <dgm:pt modelId="{92B477CD-040C-4ED5-8403-0202C7EF4B4B}" type="pres">
      <dgm:prSet presAssocID="{31D3C9C4-9DF2-4202-BE73-C8D9FA8BB6F8}" presName="compNode" presStyleCnt="0"/>
      <dgm:spPr/>
    </dgm:pt>
    <dgm:pt modelId="{3DA4BBB9-62EF-4062-AD61-2EAA899307D0}" type="pres">
      <dgm:prSet presAssocID="{31D3C9C4-9DF2-4202-BE73-C8D9FA8BB6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22C09C3-C231-45DA-9C66-69D9142C88FD}" type="pres">
      <dgm:prSet presAssocID="{31D3C9C4-9DF2-4202-BE73-C8D9FA8BB6F8}" presName="spaceRect" presStyleCnt="0"/>
      <dgm:spPr/>
    </dgm:pt>
    <dgm:pt modelId="{F141CE11-DDA1-4A02-AA5C-2E44989DAB5A}" type="pres">
      <dgm:prSet presAssocID="{31D3C9C4-9DF2-4202-BE73-C8D9FA8BB6F8}" presName="textRect" presStyleLbl="revTx" presStyleIdx="1" presStyleCnt="4">
        <dgm:presLayoutVars>
          <dgm:chMax val="1"/>
          <dgm:chPref val="1"/>
        </dgm:presLayoutVars>
      </dgm:prSet>
      <dgm:spPr/>
    </dgm:pt>
    <dgm:pt modelId="{02BDED84-CED7-4C1D-A074-D5FA4F608F58}" type="pres">
      <dgm:prSet presAssocID="{1C78C983-CD35-44B0-A66D-682FF7A6FA5C}" presName="sibTrans" presStyleCnt="0"/>
      <dgm:spPr/>
    </dgm:pt>
    <dgm:pt modelId="{C3453AA0-5D49-4E02-9023-46FF52FA64B0}" type="pres">
      <dgm:prSet presAssocID="{D4714874-6F36-4D3C-83ED-7DBA9EBA7E42}" presName="compNode" presStyleCnt="0"/>
      <dgm:spPr/>
    </dgm:pt>
    <dgm:pt modelId="{7F9B09FF-71A0-46C7-A708-E4C7FD5B85FD}" type="pres">
      <dgm:prSet presAssocID="{D4714874-6F36-4D3C-83ED-7DBA9EBA7E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2037DA2-8072-4194-A728-4574C7DF6774}" type="pres">
      <dgm:prSet presAssocID="{D4714874-6F36-4D3C-83ED-7DBA9EBA7E42}" presName="spaceRect" presStyleCnt="0"/>
      <dgm:spPr/>
    </dgm:pt>
    <dgm:pt modelId="{9212EF3A-F94A-460B-9B74-C0719768EACA}" type="pres">
      <dgm:prSet presAssocID="{D4714874-6F36-4D3C-83ED-7DBA9EBA7E42}" presName="textRect" presStyleLbl="revTx" presStyleIdx="2" presStyleCnt="4">
        <dgm:presLayoutVars>
          <dgm:chMax val="1"/>
          <dgm:chPref val="1"/>
        </dgm:presLayoutVars>
      </dgm:prSet>
      <dgm:spPr/>
    </dgm:pt>
    <dgm:pt modelId="{986E2C90-0A4D-4E0E-9EC8-17849C6FF0BC}" type="pres">
      <dgm:prSet presAssocID="{71B2001D-B8A8-439A-8B3F-06DCB10DC74C}" presName="sibTrans" presStyleCnt="0"/>
      <dgm:spPr/>
    </dgm:pt>
    <dgm:pt modelId="{3FA41188-B573-4147-A655-608F3E1E5B6B}" type="pres">
      <dgm:prSet presAssocID="{879DBD93-6364-4137-9236-77728F7941DD}" presName="compNode" presStyleCnt="0"/>
      <dgm:spPr/>
    </dgm:pt>
    <dgm:pt modelId="{D8CE5761-8A5D-46CF-91EE-4C4335ECD567}" type="pres">
      <dgm:prSet presAssocID="{879DBD93-6364-4137-9236-77728F7941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3506B5F4-E561-40AD-B9BB-69A6961E6161}" type="pres">
      <dgm:prSet presAssocID="{879DBD93-6364-4137-9236-77728F7941DD}" presName="spaceRect" presStyleCnt="0"/>
      <dgm:spPr/>
    </dgm:pt>
    <dgm:pt modelId="{A6E5065B-911A-4DC9-B8D2-9F17CCCC70D2}" type="pres">
      <dgm:prSet presAssocID="{879DBD93-6364-4137-9236-77728F7941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C7CB08-ECB7-4248-9C91-2087CEAA672D}" srcId="{34A1A2CC-A168-4C52-B37D-1ADCA7917C4C}" destId="{879DBD93-6364-4137-9236-77728F7941DD}" srcOrd="3" destOrd="0" parTransId="{0A162BEF-E47B-425E-8E4E-A2F60B076CF7}" sibTransId="{D434DC32-5BC6-46C8-8E90-C177E638DA43}"/>
    <dgm:cxn modelId="{C55A140C-1FE4-4DEE-83C7-9A969B570002}" srcId="{34A1A2CC-A168-4C52-B37D-1ADCA7917C4C}" destId="{36B1670E-DEEE-4E4B-8BE4-797891D22B6F}" srcOrd="0" destOrd="0" parTransId="{E524B18D-128D-4632-8F60-EF83D895EADD}" sibTransId="{CE87461E-C84F-4512-A3AF-0F9F88943382}"/>
    <dgm:cxn modelId="{70ED7F11-2AE4-4BA5-86CB-1E27BC13C12C}" srcId="{34A1A2CC-A168-4C52-B37D-1ADCA7917C4C}" destId="{31D3C9C4-9DF2-4202-BE73-C8D9FA8BB6F8}" srcOrd="1" destOrd="0" parTransId="{D597DC8E-9687-4F20-A840-510CB083676C}" sibTransId="{1C78C983-CD35-44B0-A66D-682FF7A6FA5C}"/>
    <dgm:cxn modelId="{9863D931-F9AA-4ABF-80F8-B3FFAFEF2389}" type="presOf" srcId="{34A1A2CC-A168-4C52-B37D-1ADCA7917C4C}" destId="{A0960B5B-B670-4FF1-B931-40B9AE43C0A4}" srcOrd="0" destOrd="0" presId="urn:microsoft.com/office/officeart/2018/2/layout/IconLabelList"/>
    <dgm:cxn modelId="{3E054E6E-D956-457E-B4B4-D02CDEBB0D36}" type="presOf" srcId="{879DBD93-6364-4137-9236-77728F7941DD}" destId="{A6E5065B-911A-4DC9-B8D2-9F17CCCC70D2}" srcOrd="0" destOrd="0" presId="urn:microsoft.com/office/officeart/2018/2/layout/IconLabelList"/>
    <dgm:cxn modelId="{D03A9B7F-0851-4787-880B-9B39B04CECAC}" srcId="{34A1A2CC-A168-4C52-B37D-1ADCA7917C4C}" destId="{D4714874-6F36-4D3C-83ED-7DBA9EBA7E42}" srcOrd="2" destOrd="0" parTransId="{EDAA0D08-E241-438E-9E63-DDD8EB0796E2}" sibTransId="{71B2001D-B8A8-439A-8B3F-06DCB10DC74C}"/>
    <dgm:cxn modelId="{06B5FC8D-81CC-42AE-8BEE-5CC51AC729CD}" type="presOf" srcId="{31D3C9C4-9DF2-4202-BE73-C8D9FA8BB6F8}" destId="{F141CE11-DDA1-4A02-AA5C-2E44989DAB5A}" srcOrd="0" destOrd="0" presId="urn:microsoft.com/office/officeart/2018/2/layout/IconLabelList"/>
    <dgm:cxn modelId="{B7B947DB-594D-430B-A167-E32D6C0C6705}" type="presOf" srcId="{36B1670E-DEEE-4E4B-8BE4-797891D22B6F}" destId="{EAE9A8EC-8654-4ACD-B7CF-D8109597F4A8}" srcOrd="0" destOrd="0" presId="urn:microsoft.com/office/officeart/2018/2/layout/IconLabelList"/>
    <dgm:cxn modelId="{B89ED6FB-4BB2-48FC-9E50-FA52803F6DE2}" type="presOf" srcId="{D4714874-6F36-4D3C-83ED-7DBA9EBA7E42}" destId="{9212EF3A-F94A-460B-9B74-C0719768EACA}" srcOrd="0" destOrd="0" presId="urn:microsoft.com/office/officeart/2018/2/layout/IconLabelList"/>
    <dgm:cxn modelId="{E2F0DE4B-856C-4DD6-BC62-F2737C7296FE}" type="presParOf" srcId="{A0960B5B-B670-4FF1-B931-40B9AE43C0A4}" destId="{44991FE3-250E-4475-A668-4ACC16B24085}" srcOrd="0" destOrd="0" presId="urn:microsoft.com/office/officeart/2018/2/layout/IconLabelList"/>
    <dgm:cxn modelId="{6D8BDA08-579C-4121-9D9E-AFC4E77D0376}" type="presParOf" srcId="{44991FE3-250E-4475-A668-4ACC16B24085}" destId="{6D040AAA-21E3-4EFE-BDB4-4A1405FB8718}" srcOrd="0" destOrd="0" presId="urn:microsoft.com/office/officeart/2018/2/layout/IconLabelList"/>
    <dgm:cxn modelId="{A815C778-8749-4FE4-99C8-BC55DAECF1F4}" type="presParOf" srcId="{44991FE3-250E-4475-A668-4ACC16B24085}" destId="{3C4DAC5D-EC4F-4D99-978C-AB1CFF4FF52E}" srcOrd="1" destOrd="0" presId="urn:microsoft.com/office/officeart/2018/2/layout/IconLabelList"/>
    <dgm:cxn modelId="{548227DF-B94E-4E2B-A8DC-6A290A4072AC}" type="presParOf" srcId="{44991FE3-250E-4475-A668-4ACC16B24085}" destId="{EAE9A8EC-8654-4ACD-B7CF-D8109597F4A8}" srcOrd="2" destOrd="0" presId="urn:microsoft.com/office/officeart/2018/2/layout/IconLabelList"/>
    <dgm:cxn modelId="{BBA7D0D7-2586-4FF3-9233-0FE90325FC8F}" type="presParOf" srcId="{A0960B5B-B670-4FF1-B931-40B9AE43C0A4}" destId="{C8655ABC-8D69-45E4-B81D-B212D888522F}" srcOrd="1" destOrd="0" presId="urn:microsoft.com/office/officeart/2018/2/layout/IconLabelList"/>
    <dgm:cxn modelId="{74B10959-CE99-4520-9690-D4544CD8968C}" type="presParOf" srcId="{A0960B5B-B670-4FF1-B931-40B9AE43C0A4}" destId="{92B477CD-040C-4ED5-8403-0202C7EF4B4B}" srcOrd="2" destOrd="0" presId="urn:microsoft.com/office/officeart/2018/2/layout/IconLabelList"/>
    <dgm:cxn modelId="{8352F732-1E53-4D04-96BE-3B66EA09333A}" type="presParOf" srcId="{92B477CD-040C-4ED5-8403-0202C7EF4B4B}" destId="{3DA4BBB9-62EF-4062-AD61-2EAA899307D0}" srcOrd="0" destOrd="0" presId="urn:microsoft.com/office/officeart/2018/2/layout/IconLabelList"/>
    <dgm:cxn modelId="{C73BF6F4-F362-4AEB-9759-9D6B97F515E9}" type="presParOf" srcId="{92B477CD-040C-4ED5-8403-0202C7EF4B4B}" destId="{C22C09C3-C231-45DA-9C66-69D9142C88FD}" srcOrd="1" destOrd="0" presId="urn:microsoft.com/office/officeart/2018/2/layout/IconLabelList"/>
    <dgm:cxn modelId="{1D4F7682-E03F-401A-8526-28DEC90EDC70}" type="presParOf" srcId="{92B477CD-040C-4ED5-8403-0202C7EF4B4B}" destId="{F141CE11-DDA1-4A02-AA5C-2E44989DAB5A}" srcOrd="2" destOrd="0" presId="urn:microsoft.com/office/officeart/2018/2/layout/IconLabelList"/>
    <dgm:cxn modelId="{6E9DD9BB-FC33-4542-85F5-55FE4EEA0AD9}" type="presParOf" srcId="{A0960B5B-B670-4FF1-B931-40B9AE43C0A4}" destId="{02BDED84-CED7-4C1D-A074-D5FA4F608F58}" srcOrd="3" destOrd="0" presId="urn:microsoft.com/office/officeart/2018/2/layout/IconLabelList"/>
    <dgm:cxn modelId="{4C29C6B1-CB4C-4BAD-9050-716170AB751D}" type="presParOf" srcId="{A0960B5B-B670-4FF1-B931-40B9AE43C0A4}" destId="{C3453AA0-5D49-4E02-9023-46FF52FA64B0}" srcOrd="4" destOrd="0" presId="urn:microsoft.com/office/officeart/2018/2/layout/IconLabelList"/>
    <dgm:cxn modelId="{EAE197D0-AB42-4AF5-B303-FA45270FDA56}" type="presParOf" srcId="{C3453AA0-5D49-4E02-9023-46FF52FA64B0}" destId="{7F9B09FF-71A0-46C7-A708-E4C7FD5B85FD}" srcOrd="0" destOrd="0" presId="urn:microsoft.com/office/officeart/2018/2/layout/IconLabelList"/>
    <dgm:cxn modelId="{A81FC9C8-A4CC-4433-88DE-F1858C378F7C}" type="presParOf" srcId="{C3453AA0-5D49-4E02-9023-46FF52FA64B0}" destId="{82037DA2-8072-4194-A728-4574C7DF6774}" srcOrd="1" destOrd="0" presId="urn:microsoft.com/office/officeart/2018/2/layout/IconLabelList"/>
    <dgm:cxn modelId="{C47D0C5D-883C-49AF-8ED8-522CFE97C0F5}" type="presParOf" srcId="{C3453AA0-5D49-4E02-9023-46FF52FA64B0}" destId="{9212EF3A-F94A-460B-9B74-C0719768EACA}" srcOrd="2" destOrd="0" presId="urn:microsoft.com/office/officeart/2018/2/layout/IconLabelList"/>
    <dgm:cxn modelId="{12ED8A65-5270-49FF-94CF-888A820CFA98}" type="presParOf" srcId="{A0960B5B-B670-4FF1-B931-40B9AE43C0A4}" destId="{986E2C90-0A4D-4E0E-9EC8-17849C6FF0BC}" srcOrd="5" destOrd="0" presId="urn:microsoft.com/office/officeart/2018/2/layout/IconLabelList"/>
    <dgm:cxn modelId="{3EA79A91-6E1F-4250-9DA3-64A6660BD814}" type="presParOf" srcId="{A0960B5B-B670-4FF1-B931-40B9AE43C0A4}" destId="{3FA41188-B573-4147-A655-608F3E1E5B6B}" srcOrd="6" destOrd="0" presId="urn:microsoft.com/office/officeart/2018/2/layout/IconLabelList"/>
    <dgm:cxn modelId="{0E2C8808-0268-4A49-A85F-2318A9C4DED0}" type="presParOf" srcId="{3FA41188-B573-4147-A655-608F3E1E5B6B}" destId="{D8CE5761-8A5D-46CF-91EE-4C4335ECD567}" srcOrd="0" destOrd="0" presId="urn:microsoft.com/office/officeart/2018/2/layout/IconLabelList"/>
    <dgm:cxn modelId="{FAB1611A-42F3-47E5-B615-8B68D0F26EE3}" type="presParOf" srcId="{3FA41188-B573-4147-A655-608F3E1E5B6B}" destId="{3506B5F4-E561-40AD-B9BB-69A6961E6161}" srcOrd="1" destOrd="0" presId="urn:microsoft.com/office/officeart/2018/2/layout/IconLabelList"/>
    <dgm:cxn modelId="{6B2DB690-6699-49B1-ABB5-8A6FEF0CD681}" type="presParOf" srcId="{3FA41188-B573-4147-A655-608F3E1E5B6B}" destId="{A6E5065B-911A-4DC9-B8D2-9F17CCCC70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B7BD6-0C8D-49AD-9E4D-A2E8118CCDCD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12118A1-8B33-4728-83E6-0F7E9C162AEE}">
      <dgm:prSet/>
      <dgm:spPr/>
      <dgm:t>
        <a:bodyPr/>
        <a:lstStyle/>
        <a:p>
          <a:r>
            <a:rPr lang="en-US" b="1" dirty="0"/>
            <a:t>CLIP Model Utilization:</a:t>
          </a:r>
          <a:endParaRPr lang="en-US" dirty="0"/>
        </a:p>
      </dgm:t>
    </dgm:pt>
    <dgm:pt modelId="{DE8A2067-1627-45F8-8B24-B07D39E6D2AD}" type="parTrans" cxnId="{FB93C9D5-6B49-4D1B-A80B-1CB0E91E590B}">
      <dgm:prSet/>
      <dgm:spPr/>
      <dgm:t>
        <a:bodyPr/>
        <a:lstStyle/>
        <a:p>
          <a:endParaRPr lang="en-US"/>
        </a:p>
      </dgm:t>
    </dgm:pt>
    <dgm:pt modelId="{CB518CB0-6CEF-4881-AFA2-482EF46313CD}" type="sibTrans" cxnId="{FB93C9D5-6B49-4D1B-A80B-1CB0E91E590B}">
      <dgm:prSet/>
      <dgm:spPr/>
      <dgm:t>
        <a:bodyPr/>
        <a:lstStyle/>
        <a:p>
          <a:endParaRPr lang="en-US"/>
        </a:p>
      </dgm:t>
    </dgm:pt>
    <dgm:pt modelId="{1FE5048F-4C61-459D-A33B-398938B18DEC}">
      <dgm:prSet/>
      <dgm:spPr/>
      <dgm:t>
        <a:bodyPr/>
        <a:lstStyle/>
        <a:p>
          <a:r>
            <a:rPr lang="en-US" dirty="0"/>
            <a:t>Utilizes the CLIP model to generate text embeddings from user inputs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75A00E75-6B3A-4FDD-B311-48C5D181EA92}" type="parTrans" cxnId="{38658919-5C53-42AF-BCF1-939101811BD9}">
      <dgm:prSet/>
      <dgm:spPr/>
      <dgm:t>
        <a:bodyPr/>
        <a:lstStyle/>
        <a:p>
          <a:endParaRPr lang="en-US"/>
        </a:p>
      </dgm:t>
    </dgm:pt>
    <dgm:pt modelId="{62D137F9-FBBD-4F74-B61B-AC6A9603DB9B}" type="sibTrans" cxnId="{38658919-5C53-42AF-BCF1-939101811BD9}">
      <dgm:prSet/>
      <dgm:spPr/>
      <dgm:t>
        <a:bodyPr/>
        <a:lstStyle/>
        <a:p>
          <a:endParaRPr lang="en-US"/>
        </a:p>
      </dgm:t>
    </dgm:pt>
    <dgm:pt modelId="{A44135DE-2B77-4CDF-B7C1-61F42BE21816}">
      <dgm:prSet/>
      <dgm:spPr/>
      <dgm:t>
        <a:bodyPr/>
        <a:lstStyle/>
        <a:p>
          <a:r>
            <a:rPr lang="en-US" dirty="0"/>
            <a:t>Precise interpretation of prompts for contextually relevant embeddings, leveraging CLIP's understanding of text-image relationships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B39AB463-A89C-488A-ACFF-EACC9A8E6788}" type="parTrans" cxnId="{E12AC6BA-E254-4027-8823-9CB693F2FB1D}">
      <dgm:prSet/>
      <dgm:spPr/>
      <dgm:t>
        <a:bodyPr/>
        <a:lstStyle/>
        <a:p>
          <a:endParaRPr lang="en-US"/>
        </a:p>
      </dgm:t>
    </dgm:pt>
    <dgm:pt modelId="{9BF86631-E4DB-48AB-B981-E5E1B486693A}" type="sibTrans" cxnId="{E12AC6BA-E254-4027-8823-9CB693F2FB1D}">
      <dgm:prSet/>
      <dgm:spPr/>
      <dgm:t>
        <a:bodyPr/>
        <a:lstStyle/>
        <a:p>
          <a:endParaRPr lang="en-US"/>
        </a:p>
      </dgm:t>
    </dgm:pt>
    <dgm:pt modelId="{98ABF3FA-91F8-4529-9CA7-F6791D2AF286}">
      <dgm:prSet/>
      <dgm:spPr/>
      <dgm:t>
        <a:bodyPr/>
        <a:lstStyle/>
        <a:p>
          <a:r>
            <a:rPr lang="en-US" b="1" dirty="0" err="1"/>
            <a:t>UNet</a:t>
          </a:r>
          <a:r>
            <a:rPr lang="en-US" b="1" dirty="0"/>
            <a:t>-Based Diffusion Model:</a:t>
          </a:r>
          <a:endParaRPr lang="en-US" dirty="0"/>
        </a:p>
      </dgm:t>
    </dgm:pt>
    <dgm:pt modelId="{891B775B-F0A8-47C1-B49C-3A6918DAAACC}" type="parTrans" cxnId="{14DF5270-3339-46E8-B7BA-D7D715E834E8}">
      <dgm:prSet/>
      <dgm:spPr/>
      <dgm:t>
        <a:bodyPr/>
        <a:lstStyle/>
        <a:p>
          <a:endParaRPr lang="en-US"/>
        </a:p>
      </dgm:t>
    </dgm:pt>
    <dgm:pt modelId="{70055539-8403-4305-BEF6-9D3CE79F6D0E}" type="sibTrans" cxnId="{14DF5270-3339-46E8-B7BA-D7D715E834E8}">
      <dgm:prSet/>
      <dgm:spPr/>
      <dgm:t>
        <a:bodyPr/>
        <a:lstStyle/>
        <a:p>
          <a:endParaRPr lang="en-US"/>
        </a:p>
      </dgm:t>
    </dgm:pt>
    <dgm:pt modelId="{9158DA5E-7053-4336-A281-EC655656DD8B}">
      <dgm:prSet/>
      <dgm:spPr/>
      <dgm:t>
        <a:bodyPr/>
        <a:lstStyle/>
        <a:p>
          <a:pPr rtl="0"/>
          <a:r>
            <a:rPr lang="en-US"/>
            <a:t>Employs a </a:t>
          </a:r>
          <a:r>
            <a:rPr lang="en-US" dirty="0" err="1"/>
            <a:t>UNet</a:t>
          </a:r>
          <a:r>
            <a:rPr lang="en-US" dirty="0"/>
            <a:t> transformer diffusion model for image transformation</a:t>
          </a:r>
          <a:r>
            <a:rPr lang="en-US" dirty="0">
              <a:latin typeface="Meiryo"/>
            </a:rPr>
            <a:t>.</a:t>
          </a:r>
        </a:p>
      </dgm:t>
    </dgm:pt>
    <dgm:pt modelId="{3069747D-6BB5-4160-B9D8-8B2A02172E38}" type="parTrans" cxnId="{724658EC-8576-4182-A3E4-B6D31131BF99}">
      <dgm:prSet/>
      <dgm:spPr/>
      <dgm:t>
        <a:bodyPr/>
        <a:lstStyle/>
        <a:p>
          <a:endParaRPr lang="en-US"/>
        </a:p>
      </dgm:t>
    </dgm:pt>
    <dgm:pt modelId="{390C9D90-5C78-4BEE-A159-A8823E0FCDF3}" type="sibTrans" cxnId="{724658EC-8576-4182-A3E4-B6D31131BF99}">
      <dgm:prSet/>
      <dgm:spPr/>
      <dgm:t>
        <a:bodyPr/>
        <a:lstStyle/>
        <a:p>
          <a:endParaRPr lang="en-US"/>
        </a:p>
      </dgm:t>
    </dgm:pt>
    <dgm:pt modelId="{2ECE5434-B932-4C23-9655-16C052A7ABFE}">
      <dgm:prSet/>
      <dgm:spPr/>
      <dgm:t>
        <a:bodyPr/>
        <a:lstStyle/>
        <a:p>
          <a:pPr rtl="0"/>
          <a:r>
            <a:rPr lang="en-US" dirty="0"/>
            <a:t>Complex, iterative process of denoising and refining image details and textures</a:t>
          </a:r>
          <a:r>
            <a:rPr lang="en-US" dirty="0">
              <a:latin typeface="Meiryo"/>
            </a:rPr>
            <a:t>.</a:t>
          </a:r>
        </a:p>
      </dgm:t>
    </dgm:pt>
    <dgm:pt modelId="{3F3452DE-775B-4489-9EBA-3277C6D46452}" type="parTrans" cxnId="{FD88BBA6-FD1E-4CF2-8DEE-C001501F3D8C}">
      <dgm:prSet/>
      <dgm:spPr/>
      <dgm:t>
        <a:bodyPr/>
        <a:lstStyle/>
        <a:p>
          <a:endParaRPr lang="en-US"/>
        </a:p>
      </dgm:t>
    </dgm:pt>
    <dgm:pt modelId="{8AF206CB-9037-497F-8211-B9B9395B26DF}" type="sibTrans" cxnId="{FD88BBA6-FD1E-4CF2-8DEE-C001501F3D8C}">
      <dgm:prSet/>
      <dgm:spPr/>
      <dgm:t>
        <a:bodyPr/>
        <a:lstStyle/>
        <a:p>
          <a:endParaRPr lang="en-US"/>
        </a:p>
      </dgm:t>
    </dgm:pt>
    <dgm:pt modelId="{358FE1F3-EAC9-4857-92B3-51D4CCDBC3F3}">
      <dgm:prSet/>
      <dgm:spPr/>
      <dgm:t>
        <a:bodyPr/>
        <a:lstStyle/>
        <a:p>
          <a:r>
            <a:rPr lang="en-US" dirty="0"/>
            <a:t>Sophisticated handling of embedded styles and text prompts for accurate and artistically nuanced images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BDC2D9D0-21D6-4721-8C13-823652D374C1}" type="parTrans" cxnId="{3495854D-050C-4FE1-8023-2E97B2BD70F7}">
      <dgm:prSet/>
      <dgm:spPr/>
      <dgm:t>
        <a:bodyPr/>
        <a:lstStyle/>
        <a:p>
          <a:endParaRPr lang="en-US"/>
        </a:p>
      </dgm:t>
    </dgm:pt>
    <dgm:pt modelId="{F2EB6CA5-9823-4640-912A-E26C9D6F3FB7}" type="sibTrans" cxnId="{3495854D-050C-4FE1-8023-2E97B2BD70F7}">
      <dgm:prSet/>
      <dgm:spPr/>
      <dgm:t>
        <a:bodyPr/>
        <a:lstStyle/>
        <a:p>
          <a:endParaRPr lang="en-US"/>
        </a:p>
      </dgm:t>
    </dgm:pt>
    <dgm:pt modelId="{4129F0FB-1C5D-43E8-87E8-3190DA96B3B5}">
      <dgm:prSet/>
      <dgm:spPr/>
      <dgm:t>
        <a:bodyPr/>
        <a:lstStyle/>
        <a:p>
          <a:r>
            <a:rPr lang="en-US" b="1" dirty="0"/>
            <a:t>Custom Style Embeddings Integration:</a:t>
          </a:r>
          <a:endParaRPr lang="en-US" dirty="0"/>
        </a:p>
      </dgm:t>
    </dgm:pt>
    <dgm:pt modelId="{7A2615AF-9101-4CAA-9C8D-D7E0A4A05D9B}" type="parTrans" cxnId="{DEE5B523-D446-4774-AB07-854F143FE0A0}">
      <dgm:prSet/>
      <dgm:spPr/>
      <dgm:t>
        <a:bodyPr/>
        <a:lstStyle/>
        <a:p>
          <a:endParaRPr lang="en-US"/>
        </a:p>
      </dgm:t>
    </dgm:pt>
    <dgm:pt modelId="{8505579D-E09E-497F-8C08-CE79AA5EF84D}" type="sibTrans" cxnId="{DEE5B523-D446-4774-AB07-854F143FE0A0}">
      <dgm:prSet/>
      <dgm:spPr/>
      <dgm:t>
        <a:bodyPr/>
        <a:lstStyle/>
        <a:p>
          <a:endParaRPr lang="en-US"/>
        </a:p>
      </dgm:t>
    </dgm:pt>
    <dgm:pt modelId="{2BF3F6B7-7B35-402F-A660-B294AEF57F4B}">
      <dgm:prSet/>
      <dgm:spPr/>
      <dgm:t>
        <a:bodyPr/>
        <a:lstStyle/>
        <a:p>
          <a:r>
            <a:rPr lang="en-US" dirty="0"/>
            <a:t>Incorporates distinct style embeddings, including </a:t>
          </a:r>
          <a:r>
            <a:rPr lang="en-US" dirty="0" err="1"/>
            <a:t>birb</a:t>
          </a:r>
          <a:r>
            <a:rPr lang="en-US" dirty="0"/>
            <a:t>, game, manga, </a:t>
          </a:r>
          <a:r>
            <a:rPr lang="en-US" dirty="0" err="1"/>
            <a:t>sakimi</a:t>
          </a:r>
          <a:r>
            <a:rPr lang="en-US" dirty="0"/>
            <a:t>, and space themes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3B3626BC-E2C7-4242-B4FE-371604D0F199}" type="parTrans" cxnId="{772FD851-826C-4726-A8B9-16CDC096AA8C}">
      <dgm:prSet/>
      <dgm:spPr/>
      <dgm:t>
        <a:bodyPr/>
        <a:lstStyle/>
        <a:p>
          <a:endParaRPr lang="en-US"/>
        </a:p>
      </dgm:t>
    </dgm:pt>
    <dgm:pt modelId="{BDEADC4C-9F88-4107-91D2-B5903E43E37C}" type="sibTrans" cxnId="{772FD851-826C-4726-A8B9-16CDC096AA8C}">
      <dgm:prSet/>
      <dgm:spPr/>
      <dgm:t>
        <a:bodyPr/>
        <a:lstStyle/>
        <a:p>
          <a:endParaRPr lang="en-US"/>
        </a:p>
      </dgm:t>
    </dgm:pt>
    <dgm:pt modelId="{0303EC81-06F5-4814-8B00-7D6BC245C7F8}">
      <dgm:prSet/>
      <dgm:spPr/>
      <dgm:t>
        <a:bodyPr/>
        <a:lstStyle/>
        <a:p>
          <a:r>
            <a:rPr lang="en-US" dirty="0"/>
            <a:t>Extensive experimentation and fine-tuning to seamlessly blend styles with text-driven content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8C14B50B-84CD-4D48-B1D1-11CEF5252F98}" type="parTrans" cxnId="{07A6D09C-17DA-4F8B-954D-262851801287}">
      <dgm:prSet/>
      <dgm:spPr/>
      <dgm:t>
        <a:bodyPr/>
        <a:lstStyle/>
        <a:p>
          <a:endParaRPr lang="en-US"/>
        </a:p>
      </dgm:t>
    </dgm:pt>
    <dgm:pt modelId="{A8560C0D-2829-481B-A93E-177AEA1D4571}" type="sibTrans" cxnId="{07A6D09C-17DA-4F8B-954D-262851801287}">
      <dgm:prSet/>
      <dgm:spPr/>
      <dgm:t>
        <a:bodyPr/>
        <a:lstStyle/>
        <a:p>
          <a:endParaRPr lang="en-US"/>
        </a:p>
      </dgm:t>
    </dgm:pt>
    <dgm:pt modelId="{39EB6362-5AF5-4EB0-9C5F-8D58DE3692E0}">
      <dgm:prSet/>
      <dgm:spPr/>
      <dgm:t>
        <a:bodyPr/>
        <a:lstStyle/>
        <a:p>
          <a:r>
            <a:rPr lang="en-US" b="1" dirty="0"/>
            <a:t>Advanced Contrast Enhancement:</a:t>
          </a:r>
          <a:endParaRPr lang="en-US" dirty="0"/>
        </a:p>
      </dgm:t>
    </dgm:pt>
    <dgm:pt modelId="{3C871261-2D4B-47C2-A25F-3F8035D74A06}" type="parTrans" cxnId="{15BEE671-2E3C-49E3-B95A-08B9B3AE04C9}">
      <dgm:prSet/>
      <dgm:spPr/>
      <dgm:t>
        <a:bodyPr/>
        <a:lstStyle/>
        <a:p>
          <a:endParaRPr lang="en-US"/>
        </a:p>
      </dgm:t>
    </dgm:pt>
    <dgm:pt modelId="{5D7CE46F-FB6F-464E-B338-FE99443EBA77}" type="sibTrans" cxnId="{15BEE671-2E3C-49E3-B95A-08B9B3AE04C9}">
      <dgm:prSet/>
      <dgm:spPr/>
      <dgm:t>
        <a:bodyPr/>
        <a:lstStyle/>
        <a:p>
          <a:endParaRPr lang="en-US"/>
        </a:p>
      </dgm:t>
    </dgm:pt>
    <dgm:pt modelId="{F2E8CA91-97B5-4021-AE75-E8698ED066FD}">
      <dgm:prSet/>
      <dgm:spPr/>
      <dgm:t>
        <a:bodyPr/>
        <a:lstStyle/>
        <a:p>
          <a:r>
            <a:rPr lang="en-US" dirty="0"/>
            <a:t>Develops a custom loss function aimed at maximizing image contrast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A35C40BA-63CA-4AC1-91D6-E9EB7156F003}" type="parTrans" cxnId="{CA1353C7-42A3-4701-843F-17D443DE4799}">
      <dgm:prSet/>
      <dgm:spPr/>
      <dgm:t>
        <a:bodyPr/>
        <a:lstStyle/>
        <a:p>
          <a:endParaRPr lang="en-US"/>
        </a:p>
      </dgm:t>
    </dgm:pt>
    <dgm:pt modelId="{C4016DAD-64D5-4850-B3EE-F975DA262F87}" type="sibTrans" cxnId="{CA1353C7-42A3-4701-843F-17D443DE4799}">
      <dgm:prSet/>
      <dgm:spPr/>
      <dgm:t>
        <a:bodyPr/>
        <a:lstStyle/>
        <a:p>
          <a:endParaRPr lang="en-US"/>
        </a:p>
      </dgm:t>
    </dgm:pt>
    <dgm:pt modelId="{B54CE53A-52D4-419B-A1BE-6D21D692E2AC}">
      <dgm:prSet/>
      <dgm:spPr/>
      <dgm:t>
        <a:bodyPr/>
        <a:lstStyle/>
        <a:p>
          <a:r>
            <a:rPr lang="en-US" dirty="0"/>
            <a:t>Enhances visual quality by critically analyzing the image's gradients, accentuating edges and textures</a:t>
          </a:r>
          <a:r>
            <a:rPr lang="en-US" dirty="0">
              <a:latin typeface="Meiryo"/>
            </a:rPr>
            <a:t>.</a:t>
          </a:r>
          <a:endParaRPr lang="en-US" dirty="0"/>
        </a:p>
      </dgm:t>
    </dgm:pt>
    <dgm:pt modelId="{F51889DC-C21F-456D-8A68-740CB9E4C844}" type="parTrans" cxnId="{288230FC-9A7D-40FC-9F5C-9950D637AF76}">
      <dgm:prSet/>
      <dgm:spPr/>
      <dgm:t>
        <a:bodyPr/>
        <a:lstStyle/>
        <a:p>
          <a:endParaRPr lang="en-US"/>
        </a:p>
      </dgm:t>
    </dgm:pt>
    <dgm:pt modelId="{AE8A2E80-5FF2-4CAD-A67D-C03A957B7E9D}" type="sibTrans" cxnId="{288230FC-9A7D-40FC-9F5C-9950D637AF76}">
      <dgm:prSet/>
      <dgm:spPr/>
      <dgm:t>
        <a:bodyPr/>
        <a:lstStyle/>
        <a:p>
          <a:endParaRPr lang="en-US"/>
        </a:p>
      </dgm:t>
    </dgm:pt>
    <dgm:pt modelId="{8EEE5779-8ACE-4FBD-B5F4-693792234CEB}" type="pres">
      <dgm:prSet presAssocID="{145B7BD6-0C8D-49AD-9E4D-A2E8118CCDCD}" presName="linear" presStyleCnt="0">
        <dgm:presLayoutVars>
          <dgm:dir/>
          <dgm:animLvl val="lvl"/>
          <dgm:resizeHandles val="exact"/>
        </dgm:presLayoutVars>
      </dgm:prSet>
      <dgm:spPr/>
    </dgm:pt>
    <dgm:pt modelId="{3275633B-F23E-42BE-9B93-76908B739E51}" type="pres">
      <dgm:prSet presAssocID="{C12118A1-8B33-4728-83E6-0F7E9C162AEE}" presName="parentLin" presStyleCnt="0"/>
      <dgm:spPr/>
    </dgm:pt>
    <dgm:pt modelId="{F3A44A38-4C59-4E98-BA70-7BB7220A6262}" type="pres">
      <dgm:prSet presAssocID="{C12118A1-8B33-4728-83E6-0F7E9C162AEE}" presName="parentLeftMargin" presStyleLbl="node1" presStyleIdx="0" presStyleCnt="4"/>
      <dgm:spPr/>
    </dgm:pt>
    <dgm:pt modelId="{91565ADD-8644-4D3F-B23E-F39D129BF485}" type="pres">
      <dgm:prSet presAssocID="{C12118A1-8B33-4728-83E6-0F7E9C162AE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8E9180-70CB-4F34-93CC-CE4E3FF5A265}" type="pres">
      <dgm:prSet presAssocID="{C12118A1-8B33-4728-83E6-0F7E9C162AEE}" presName="negativeSpace" presStyleCnt="0"/>
      <dgm:spPr/>
    </dgm:pt>
    <dgm:pt modelId="{5AD4E72E-2D6E-43A8-A055-4E90CE2A0844}" type="pres">
      <dgm:prSet presAssocID="{C12118A1-8B33-4728-83E6-0F7E9C162AEE}" presName="childText" presStyleLbl="conFgAcc1" presStyleIdx="0" presStyleCnt="4">
        <dgm:presLayoutVars>
          <dgm:bulletEnabled val="1"/>
        </dgm:presLayoutVars>
      </dgm:prSet>
      <dgm:spPr/>
    </dgm:pt>
    <dgm:pt modelId="{A84F81A1-95E9-4951-BA4D-5E1FC68568C7}" type="pres">
      <dgm:prSet presAssocID="{CB518CB0-6CEF-4881-AFA2-482EF46313CD}" presName="spaceBetweenRectangles" presStyleCnt="0"/>
      <dgm:spPr/>
    </dgm:pt>
    <dgm:pt modelId="{A9D2AAA5-4579-4AE5-A466-CA245F475B45}" type="pres">
      <dgm:prSet presAssocID="{98ABF3FA-91F8-4529-9CA7-F6791D2AF286}" presName="parentLin" presStyleCnt="0"/>
      <dgm:spPr/>
    </dgm:pt>
    <dgm:pt modelId="{FEF06D0A-8587-4880-8D02-76607EFAC4A9}" type="pres">
      <dgm:prSet presAssocID="{98ABF3FA-91F8-4529-9CA7-F6791D2AF286}" presName="parentLeftMargin" presStyleLbl="node1" presStyleIdx="0" presStyleCnt="4"/>
      <dgm:spPr/>
    </dgm:pt>
    <dgm:pt modelId="{692963DF-BE22-49C6-A069-F8C0F5E96E46}" type="pres">
      <dgm:prSet presAssocID="{98ABF3FA-91F8-4529-9CA7-F6791D2AF2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E14DA8-B985-4C4C-A0E1-86B9640A7499}" type="pres">
      <dgm:prSet presAssocID="{98ABF3FA-91F8-4529-9CA7-F6791D2AF286}" presName="negativeSpace" presStyleCnt="0"/>
      <dgm:spPr/>
    </dgm:pt>
    <dgm:pt modelId="{D0FF37C3-A05F-4CD0-8FC7-B5A3D5E0AD47}" type="pres">
      <dgm:prSet presAssocID="{98ABF3FA-91F8-4529-9CA7-F6791D2AF286}" presName="childText" presStyleLbl="conFgAcc1" presStyleIdx="1" presStyleCnt="4">
        <dgm:presLayoutVars>
          <dgm:bulletEnabled val="1"/>
        </dgm:presLayoutVars>
      </dgm:prSet>
      <dgm:spPr/>
    </dgm:pt>
    <dgm:pt modelId="{9E79BD15-F0BB-47CF-9CAE-DA31667D6AFA}" type="pres">
      <dgm:prSet presAssocID="{70055539-8403-4305-BEF6-9D3CE79F6D0E}" presName="spaceBetweenRectangles" presStyleCnt="0"/>
      <dgm:spPr/>
    </dgm:pt>
    <dgm:pt modelId="{ADD73E8C-D400-4E15-BFFC-6CE7BCC8C4A4}" type="pres">
      <dgm:prSet presAssocID="{4129F0FB-1C5D-43E8-87E8-3190DA96B3B5}" presName="parentLin" presStyleCnt="0"/>
      <dgm:spPr/>
    </dgm:pt>
    <dgm:pt modelId="{E451F6E7-25AF-4C9B-97DA-60D5CF181BBF}" type="pres">
      <dgm:prSet presAssocID="{4129F0FB-1C5D-43E8-87E8-3190DA96B3B5}" presName="parentLeftMargin" presStyleLbl="node1" presStyleIdx="1" presStyleCnt="4"/>
      <dgm:spPr/>
    </dgm:pt>
    <dgm:pt modelId="{B8CE428D-E00F-463F-81B6-38201B56207F}" type="pres">
      <dgm:prSet presAssocID="{4129F0FB-1C5D-43E8-87E8-3190DA96B3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166CE5-BDF8-48F2-B09F-F4283FDCDFCE}" type="pres">
      <dgm:prSet presAssocID="{4129F0FB-1C5D-43E8-87E8-3190DA96B3B5}" presName="negativeSpace" presStyleCnt="0"/>
      <dgm:spPr/>
    </dgm:pt>
    <dgm:pt modelId="{22642386-657C-4FA3-8410-E20D7C3B95C3}" type="pres">
      <dgm:prSet presAssocID="{4129F0FB-1C5D-43E8-87E8-3190DA96B3B5}" presName="childText" presStyleLbl="conFgAcc1" presStyleIdx="2" presStyleCnt="4">
        <dgm:presLayoutVars>
          <dgm:bulletEnabled val="1"/>
        </dgm:presLayoutVars>
      </dgm:prSet>
      <dgm:spPr/>
    </dgm:pt>
    <dgm:pt modelId="{F7356672-86FD-4C7B-96F4-47F0B45EF67A}" type="pres">
      <dgm:prSet presAssocID="{8505579D-E09E-497F-8C08-CE79AA5EF84D}" presName="spaceBetweenRectangles" presStyleCnt="0"/>
      <dgm:spPr/>
    </dgm:pt>
    <dgm:pt modelId="{1A4F4C25-F40D-4FA4-B948-BA8AA1153B24}" type="pres">
      <dgm:prSet presAssocID="{39EB6362-5AF5-4EB0-9C5F-8D58DE3692E0}" presName="parentLin" presStyleCnt="0"/>
      <dgm:spPr/>
    </dgm:pt>
    <dgm:pt modelId="{B2381ADB-293D-4196-9963-DC59F0245B6C}" type="pres">
      <dgm:prSet presAssocID="{39EB6362-5AF5-4EB0-9C5F-8D58DE3692E0}" presName="parentLeftMargin" presStyleLbl="node1" presStyleIdx="2" presStyleCnt="4"/>
      <dgm:spPr/>
    </dgm:pt>
    <dgm:pt modelId="{5CDDDA52-65F4-41D9-BD0F-D1EB50BC1BE6}" type="pres">
      <dgm:prSet presAssocID="{39EB6362-5AF5-4EB0-9C5F-8D58DE3692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34A8A9F-7600-4300-8AFF-C2861AE0FEB3}" type="pres">
      <dgm:prSet presAssocID="{39EB6362-5AF5-4EB0-9C5F-8D58DE3692E0}" presName="negativeSpace" presStyleCnt="0"/>
      <dgm:spPr/>
    </dgm:pt>
    <dgm:pt modelId="{467A1A54-7F7C-40B9-AE77-22A0B5963E9E}" type="pres">
      <dgm:prSet presAssocID="{39EB6362-5AF5-4EB0-9C5F-8D58DE3692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6F39606-15DB-4BA4-BDC2-B10F1375C8B7}" type="presOf" srcId="{98ABF3FA-91F8-4529-9CA7-F6791D2AF286}" destId="{FEF06D0A-8587-4880-8D02-76607EFAC4A9}" srcOrd="0" destOrd="0" presId="urn:microsoft.com/office/officeart/2005/8/layout/list1"/>
    <dgm:cxn modelId="{38658919-5C53-42AF-BCF1-939101811BD9}" srcId="{C12118A1-8B33-4728-83E6-0F7E9C162AEE}" destId="{1FE5048F-4C61-459D-A33B-398938B18DEC}" srcOrd="0" destOrd="0" parTransId="{75A00E75-6B3A-4FDD-B311-48C5D181EA92}" sibTransId="{62D137F9-FBBD-4F74-B61B-AC6A9603DB9B}"/>
    <dgm:cxn modelId="{140EB322-E485-4A20-9D7A-B19ACD4DE3F6}" type="presOf" srcId="{0303EC81-06F5-4814-8B00-7D6BC245C7F8}" destId="{22642386-657C-4FA3-8410-E20D7C3B95C3}" srcOrd="0" destOrd="1" presId="urn:microsoft.com/office/officeart/2005/8/layout/list1"/>
    <dgm:cxn modelId="{DEE5B523-D446-4774-AB07-854F143FE0A0}" srcId="{145B7BD6-0C8D-49AD-9E4D-A2E8118CCDCD}" destId="{4129F0FB-1C5D-43E8-87E8-3190DA96B3B5}" srcOrd="2" destOrd="0" parTransId="{7A2615AF-9101-4CAA-9C8D-D7E0A4A05D9B}" sibTransId="{8505579D-E09E-497F-8C08-CE79AA5EF84D}"/>
    <dgm:cxn modelId="{39B7F137-80E3-4CF8-B939-F9EF344CEFBC}" type="presOf" srcId="{B54CE53A-52D4-419B-A1BE-6D21D692E2AC}" destId="{467A1A54-7F7C-40B9-AE77-22A0B5963E9E}" srcOrd="0" destOrd="1" presId="urn:microsoft.com/office/officeart/2005/8/layout/list1"/>
    <dgm:cxn modelId="{03D25747-E225-40C4-808D-2DB137C56F9A}" type="presOf" srcId="{4129F0FB-1C5D-43E8-87E8-3190DA96B3B5}" destId="{E451F6E7-25AF-4C9B-97DA-60D5CF181BBF}" srcOrd="0" destOrd="0" presId="urn:microsoft.com/office/officeart/2005/8/layout/list1"/>
    <dgm:cxn modelId="{3495854D-050C-4FE1-8023-2E97B2BD70F7}" srcId="{98ABF3FA-91F8-4529-9CA7-F6791D2AF286}" destId="{358FE1F3-EAC9-4857-92B3-51D4CCDBC3F3}" srcOrd="2" destOrd="0" parTransId="{BDC2D9D0-21D6-4721-8C13-823652D374C1}" sibTransId="{F2EB6CA5-9823-4640-912A-E26C9D6F3FB7}"/>
    <dgm:cxn modelId="{FF4AEE4E-0DA6-4E1D-99EF-CC130CC74073}" type="presOf" srcId="{358FE1F3-EAC9-4857-92B3-51D4CCDBC3F3}" destId="{D0FF37C3-A05F-4CD0-8FC7-B5A3D5E0AD47}" srcOrd="0" destOrd="2" presId="urn:microsoft.com/office/officeart/2005/8/layout/list1"/>
    <dgm:cxn modelId="{14DF5270-3339-46E8-B7BA-D7D715E834E8}" srcId="{145B7BD6-0C8D-49AD-9E4D-A2E8118CCDCD}" destId="{98ABF3FA-91F8-4529-9CA7-F6791D2AF286}" srcOrd="1" destOrd="0" parTransId="{891B775B-F0A8-47C1-B49C-3A6918DAAACC}" sibTransId="{70055539-8403-4305-BEF6-9D3CE79F6D0E}"/>
    <dgm:cxn modelId="{772FD851-826C-4726-A8B9-16CDC096AA8C}" srcId="{4129F0FB-1C5D-43E8-87E8-3190DA96B3B5}" destId="{2BF3F6B7-7B35-402F-A660-B294AEF57F4B}" srcOrd="0" destOrd="0" parTransId="{3B3626BC-E2C7-4242-B4FE-371604D0F199}" sibTransId="{BDEADC4C-9F88-4107-91D2-B5903E43E37C}"/>
    <dgm:cxn modelId="{15BEE671-2E3C-49E3-B95A-08B9B3AE04C9}" srcId="{145B7BD6-0C8D-49AD-9E4D-A2E8118CCDCD}" destId="{39EB6362-5AF5-4EB0-9C5F-8D58DE3692E0}" srcOrd="3" destOrd="0" parTransId="{3C871261-2D4B-47C2-A25F-3F8035D74A06}" sibTransId="{5D7CE46F-FB6F-464E-B338-FE99443EBA77}"/>
    <dgm:cxn modelId="{4976C657-6FAA-4086-A319-7B62FB3421E3}" type="presOf" srcId="{C12118A1-8B33-4728-83E6-0F7E9C162AEE}" destId="{91565ADD-8644-4D3F-B23E-F39D129BF485}" srcOrd="1" destOrd="0" presId="urn:microsoft.com/office/officeart/2005/8/layout/list1"/>
    <dgm:cxn modelId="{11CDF27E-340E-4E96-A149-930BF96DD586}" type="presOf" srcId="{2BF3F6B7-7B35-402F-A660-B294AEF57F4B}" destId="{22642386-657C-4FA3-8410-E20D7C3B95C3}" srcOrd="0" destOrd="0" presId="urn:microsoft.com/office/officeart/2005/8/layout/list1"/>
    <dgm:cxn modelId="{499AA982-B0DB-43DC-975E-1AD1BCE7D28F}" type="presOf" srcId="{C12118A1-8B33-4728-83E6-0F7E9C162AEE}" destId="{F3A44A38-4C59-4E98-BA70-7BB7220A6262}" srcOrd="0" destOrd="0" presId="urn:microsoft.com/office/officeart/2005/8/layout/list1"/>
    <dgm:cxn modelId="{F5CCE38B-C580-499A-9494-3A912543D48A}" type="presOf" srcId="{2ECE5434-B932-4C23-9655-16C052A7ABFE}" destId="{D0FF37C3-A05F-4CD0-8FC7-B5A3D5E0AD47}" srcOrd="0" destOrd="1" presId="urn:microsoft.com/office/officeart/2005/8/layout/list1"/>
    <dgm:cxn modelId="{E6CDA38E-96B1-4648-98B3-43575C12C891}" type="presOf" srcId="{145B7BD6-0C8D-49AD-9E4D-A2E8118CCDCD}" destId="{8EEE5779-8ACE-4FBD-B5F4-693792234CEB}" srcOrd="0" destOrd="0" presId="urn:microsoft.com/office/officeart/2005/8/layout/list1"/>
    <dgm:cxn modelId="{07A6D09C-17DA-4F8B-954D-262851801287}" srcId="{4129F0FB-1C5D-43E8-87E8-3190DA96B3B5}" destId="{0303EC81-06F5-4814-8B00-7D6BC245C7F8}" srcOrd="1" destOrd="0" parTransId="{8C14B50B-84CD-4D48-B1D1-11CEF5252F98}" sibTransId="{A8560C0D-2829-481B-A93E-177AEA1D4571}"/>
    <dgm:cxn modelId="{0AAEAC9E-DDF0-4941-8295-D16FD788F0D7}" type="presOf" srcId="{1FE5048F-4C61-459D-A33B-398938B18DEC}" destId="{5AD4E72E-2D6E-43A8-A055-4E90CE2A0844}" srcOrd="0" destOrd="0" presId="urn:microsoft.com/office/officeart/2005/8/layout/list1"/>
    <dgm:cxn modelId="{2D66809F-FC71-4514-8E49-92F8D84D4FB0}" type="presOf" srcId="{39EB6362-5AF5-4EB0-9C5F-8D58DE3692E0}" destId="{B2381ADB-293D-4196-9963-DC59F0245B6C}" srcOrd="0" destOrd="0" presId="urn:microsoft.com/office/officeart/2005/8/layout/list1"/>
    <dgm:cxn modelId="{943C38A6-29A7-4619-AA4D-0795A97BBC8F}" type="presOf" srcId="{A44135DE-2B77-4CDF-B7C1-61F42BE21816}" destId="{5AD4E72E-2D6E-43A8-A055-4E90CE2A0844}" srcOrd="0" destOrd="1" presId="urn:microsoft.com/office/officeart/2005/8/layout/list1"/>
    <dgm:cxn modelId="{FD88BBA6-FD1E-4CF2-8DEE-C001501F3D8C}" srcId="{98ABF3FA-91F8-4529-9CA7-F6791D2AF286}" destId="{2ECE5434-B932-4C23-9655-16C052A7ABFE}" srcOrd="1" destOrd="0" parTransId="{3F3452DE-775B-4489-9EBA-3277C6D46452}" sibTransId="{8AF206CB-9037-497F-8211-B9B9395B26DF}"/>
    <dgm:cxn modelId="{E12AC6BA-E254-4027-8823-9CB693F2FB1D}" srcId="{C12118A1-8B33-4728-83E6-0F7E9C162AEE}" destId="{A44135DE-2B77-4CDF-B7C1-61F42BE21816}" srcOrd="1" destOrd="0" parTransId="{B39AB463-A89C-488A-ACFF-EACC9A8E6788}" sibTransId="{9BF86631-E4DB-48AB-B981-E5E1B486693A}"/>
    <dgm:cxn modelId="{CA1353C7-42A3-4701-843F-17D443DE4799}" srcId="{39EB6362-5AF5-4EB0-9C5F-8D58DE3692E0}" destId="{F2E8CA91-97B5-4021-AE75-E8698ED066FD}" srcOrd="0" destOrd="0" parTransId="{A35C40BA-63CA-4AC1-91D6-E9EB7156F003}" sibTransId="{C4016DAD-64D5-4850-B3EE-F975DA262F87}"/>
    <dgm:cxn modelId="{E9E34CC8-A381-4165-87C0-9CFFEF2803B3}" type="presOf" srcId="{98ABF3FA-91F8-4529-9CA7-F6791D2AF286}" destId="{692963DF-BE22-49C6-A069-F8C0F5E96E46}" srcOrd="1" destOrd="0" presId="urn:microsoft.com/office/officeart/2005/8/layout/list1"/>
    <dgm:cxn modelId="{5959E9D2-D2E5-4A68-8097-73DD9D68B194}" type="presOf" srcId="{4129F0FB-1C5D-43E8-87E8-3190DA96B3B5}" destId="{B8CE428D-E00F-463F-81B6-38201B56207F}" srcOrd="1" destOrd="0" presId="urn:microsoft.com/office/officeart/2005/8/layout/list1"/>
    <dgm:cxn modelId="{FB93C9D5-6B49-4D1B-A80B-1CB0E91E590B}" srcId="{145B7BD6-0C8D-49AD-9E4D-A2E8118CCDCD}" destId="{C12118A1-8B33-4728-83E6-0F7E9C162AEE}" srcOrd="0" destOrd="0" parTransId="{DE8A2067-1627-45F8-8B24-B07D39E6D2AD}" sibTransId="{CB518CB0-6CEF-4881-AFA2-482EF46313CD}"/>
    <dgm:cxn modelId="{724658EC-8576-4182-A3E4-B6D31131BF99}" srcId="{98ABF3FA-91F8-4529-9CA7-F6791D2AF286}" destId="{9158DA5E-7053-4336-A281-EC655656DD8B}" srcOrd="0" destOrd="0" parTransId="{3069747D-6BB5-4160-B9D8-8B2A02172E38}" sibTransId="{390C9D90-5C78-4BEE-A159-A8823E0FCDF3}"/>
    <dgm:cxn modelId="{D61A01F2-DA6D-40EF-B54F-99009D06212C}" type="presOf" srcId="{F2E8CA91-97B5-4021-AE75-E8698ED066FD}" destId="{467A1A54-7F7C-40B9-AE77-22A0B5963E9E}" srcOrd="0" destOrd="0" presId="urn:microsoft.com/office/officeart/2005/8/layout/list1"/>
    <dgm:cxn modelId="{FB17B6F5-0F0A-4606-BDB5-B8944C0B93BB}" type="presOf" srcId="{9158DA5E-7053-4336-A281-EC655656DD8B}" destId="{D0FF37C3-A05F-4CD0-8FC7-B5A3D5E0AD47}" srcOrd="0" destOrd="0" presId="urn:microsoft.com/office/officeart/2005/8/layout/list1"/>
    <dgm:cxn modelId="{8CFF8FF9-C03B-4344-9925-AD890B670C2D}" type="presOf" srcId="{39EB6362-5AF5-4EB0-9C5F-8D58DE3692E0}" destId="{5CDDDA52-65F4-41D9-BD0F-D1EB50BC1BE6}" srcOrd="1" destOrd="0" presId="urn:microsoft.com/office/officeart/2005/8/layout/list1"/>
    <dgm:cxn modelId="{288230FC-9A7D-40FC-9F5C-9950D637AF76}" srcId="{39EB6362-5AF5-4EB0-9C5F-8D58DE3692E0}" destId="{B54CE53A-52D4-419B-A1BE-6D21D692E2AC}" srcOrd="1" destOrd="0" parTransId="{F51889DC-C21F-456D-8A68-740CB9E4C844}" sibTransId="{AE8A2E80-5FF2-4CAD-A67D-C03A957B7E9D}"/>
    <dgm:cxn modelId="{CB333FBC-7951-4496-8E37-6383D46FA9CA}" type="presParOf" srcId="{8EEE5779-8ACE-4FBD-B5F4-693792234CEB}" destId="{3275633B-F23E-42BE-9B93-76908B739E51}" srcOrd="0" destOrd="0" presId="urn:microsoft.com/office/officeart/2005/8/layout/list1"/>
    <dgm:cxn modelId="{A45A9FB2-0F09-41C7-AA2E-A83DBBD2D1F5}" type="presParOf" srcId="{3275633B-F23E-42BE-9B93-76908B739E51}" destId="{F3A44A38-4C59-4E98-BA70-7BB7220A6262}" srcOrd="0" destOrd="0" presId="urn:microsoft.com/office/officeart/2005/8/layout/list1"/>
    <dgm:cxn modelId="{8B7766F2-3637-41D3-A742-4C7901BF8273}" type="presParOf" srcId="{3275633B-F23E-42BE-9B93-76908B739E51}" destId="{91565ADD-8644-4D3F-B23E-F39D129BF485}" srcOrd="1" destOrd="0" presId="urn:microsoft.com/office/officeart/2005/8/layout/list1"/>
    <dgm:cxn modelId="{DC89B7E9-C934-46D6-B258-9E4EC39091CA}" type="presParOf" srcId="{8EEE5779-8ACE-4FBD-B5F4-693792234CEB}" destId="{908E9180-70CB-4F34-93CC-CE4E3FF5A265}" srcOrd="1" destOrd="0" presId="urn:microsoft.com/office/officeart/2005/8/layout/list1"/>
    <dgm:cxn modelId="{39EFF01F-EC57-4D87-BDB6-B613DF39C53C}" type="presParOf" srcId="{8EEE5779-8ACE-4FBD-B5F4-693792234CEB}" destId="{5AD4E72E-2D6E-43A8-A055-4E90CE2A0844}" srcOrd="2" destOrd="0" presId="urn:microsoft.com/office/officeart/2005/8/layout/list1"/>
    <dgm:cxn modelId="{3403097D-F8D7-4C38-A91C-11AFE9F464FD}" type="presParOf" srcId="{8EEE5779-8ACE-4FBD-B5F4-693792234CEB}" destId="{A84F81A1-95E9-4951-BA4D-5E1FC68568C7}" srcOrd="3" destOrd="0" presId="urn:microsoft.com/office/officeart/2005/8/layout/list1"/>
    <dgm:cxn modelId="{39727343-3634-43EE-9C46-D54A430A4BED}" type="presParOf" srcId="{8EEE5779-8ACE-4FBD-B5F4-693792234CEB}" destId="{A9D2AAA5-4579-4AE5-A466-CA245F475B45}" srcOrd="4" destOrd="0" presId="urn:microsoft.com/office/officeart/2005/8/layout/list1"/>
    <dgm:cxn modelId="{597800A0-FFBA-44D2-980A-2401B2356195}" type="presParOf" srcId="{A9D2AAA5-4579-4AE5-A466-CA245F475B45}" destId="{FEF06D0A-8587-4880-8D02-76607EFAC4A9}" srcOrd="0" destOrd="0" presId="urn:microsoft.com/office/officeart/2005/8/layout/list1"/>
    <dgm:cxn modelId="{11B3BBD0-64D8-4A82-ADF7-5F370F708193}" type="presParOf" srcId="{A9D2AAA5-4579-4AE5-A466-CA245F475B45}" destId="{692963DF-BE22-49C6-A069-F8C0F5E96E46}" srcOrd="1" destOrd="0" presId="urn:microsoft.com/office/officeart/2005/8/layout/list1"/>
    <dgm:cxn modelId="{C471EEA7-EB78-4C55-B9C2-0680AE5B5589}" type="presParOf" srcId="{8EEE5779-8ACE-4FBD-B5F4-693792234CEB}" destId="{72E14DA8-B985-4C4C-A0E1-86B9640A7499}" srcOrd="5" destOrd="0" presId="urn:microsoft.com/office/officeart/2005/8/layout/list1"/>
    <dgm:cxn modelId="{80C1366B-5FF3-4959-80FA-278B47FA081E}" type="presParOf" srcId="{8EEE5779-8ACE-4FBD-B5F4-693792234CEB}" destId="{D0FF37C3-A05F-4CD0-8FC7-B5A3D5E0AD47}" srcOrd="6" destOrd="0" presId="urn:microsoft.com/office/officeart/2005/8/layout/list1"/>
    <dgm:cxn modelId="{9524CE68-D09D-46E0-BB55-2A30D1757B7F}" type="presParOf" srcId="{8EEE5779-8ACE-4FBD-B5F4-693792234CEB}" destId="{9E79BD15-F0BB-47CF-9CAE-DA31667D6AFA}" srcOrd="7" destOrd="0" presId="urn:microsoft.com/office/officeart/2005/8/layout/list1"/>
    <dgm:cxn modelId="{970CB496-E912-425D-80C0-7607DE329A15}" type="presParOf" srcId="{8EEE5779-8ACE-4FBD-B5F4-693792234CEB}" destId="{ADD73E8C-D400-4E15-BFFC-6CE7BCC8C4A4}" srcOrd="8" destOrd="0" presId="urn:microsoft.com/office/officeart/2005/8/layout/list1"/>
    <dgm:cxn modelId="{DF357014-BFE7-402B-B457-DA26D6E7736C}" type="presParOf" srcId="{ADD73E8C-D400-4E15-BFFC-6CE7BCC8C4A4}" destId="{E451F6E7-25AF-4C9B-97DA-60D5CF181BBF}" srcOrd="0" destOrd="0" presId="urn:microsoft.com/office/officeart/2005/8/layout/list1"/>
    <dgm:cxn modelId="{D00A02C3-2377-4C37-BCBC-0AD3DE7FBFA4}" type="presParOf" srcId="{ADD73E8C-D400-4E15-BFFC-6CE7BCC8C4A4}" destId="{B8CE428D-E00F-463F-81B6-38201B56207F}" srcOrd="1" destOrd="0" presId="urn:microsoft.com/office/officeart/2005/8/layout/list1"/>
    <dgm:cxn modelId="{486146B5-986E-4106-8C9D-E101FB01183D}" type="presParOf" srcId="{8EEE5779-8ACE-4FBD-B5F4-693792234CEB}" destId="{59166CE5-BDF8-48F2-B09F-F4283FDCDFCE}" srcOrd="9" destOrd="0" presId="urn:microsoft.com/office/officeart/2005/8/layout/list1"/>
    <dgm:cxn modelId="{3E5BFC6C-F884-4C19-8168-7D6F86DDE3ED}" type="presParOf" srcId="{8EEE5779-8ACE-4FBD-B5F4-693792234CEB}" destId="{22642386-657C-4FA3-8410-E20D7C3B95C3}" srcOrd="10" destOrd="0" presId="urn:microsoft.com/office/officeart/2005/8/layout/list1"/>
    <dgm:cxn modelId="{1C8A2921-9704-4116-B80C-E098FD744E74}" type="presParOf" srcId="{8EEE5779-8ACE-4FBD-B5F4-693792234CEB}" destId="{F7356672-86FD-4C7B-96F4-47F0B45EF67A}" srcOrd="11" destOrd="0" presId="urn:microsoft.com/office/officeart/2005/8/layout/list1"/>
    <dgm:cxn modelId="{959DB742-784C-4FEE-9706-9A7A5AFCE429}" type="presParOf" srcId="{8EEE5779-8ACE-4FBD-B5F4-693792234CEB}" destId="{1A4F4C25-F40D-4FA4-B948-BA8AA1153B24}" srcOrd="12" destOrd="0" presId="urn:microsoft.com/office/officeart/2005/8/layout/list1"/>
    <dgm:cxn modelId="{E561449F-F72A-4B9F-8282-14A17D90B564}" type="presParOf" srcId="{1A4F4C25-F40D-4FA4-B948-BA8AA1153B24}" destId="{B2381ADB-293D-4196-9963-DC59F0245B6C}" srcOrd="0" destOrd="0" presId="urn:microsoft.com/office/officeart/2005/8/layout/list1"/>
    <dgm:cxn modelId="{4F7922ED-188A-4F41-B8B1-DE8440FFEDB6}" type="presParOf" srcId="{1A4F4C25-F40D-4FA4-B948-BA8AA1153B24}" destId="{5CDDDA52-65F4-41D9-BD0F-D1EB50BC1BE6}" srcOrd="1" destOrd="0" presId="urn:microsoft.com/office/officeart/2005/8/layout/list1"/>
    <dgm:cxn modelId="{94D76E8D-F37D-448A-A5CB-7564894DE9EC}" type="presParOf" srcId="{8EEE5779-8ACE-4FBD-B5F4-693792234CEB}" destId="{534A8A9F-7600-4300-8AFF-C2861AE0FEB3}" srcOrd="13" destOrd="0" presId="urn:microsoft.com/office/officeart/2005/8/layout/list1"/>
    <dgm:cxn modelId="{C05EF287-05AD-44A3-A06D-0FC8C46214F6}" type="presParOf" srcId="{8EEE5779-8ACE-4FBD-B5F4-693792234CEB}" destId="{467A1A54-7F7C-40B9-AE77-22A0B5963E9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91B7-F7D8-4405-8AC5-3F609B7A5026}">
      <dsp:nvSpPr>
        <dsp:cNvPr id="0" name=""/>
        <dsp:cNvSpPr/>
      </dsp:nvSpPr>
      <dsp:spPr>
        <a:xfrm>
          <a:off x="0" y="2435"/>
          <a:ext cx="6105526" cy="1036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D7E80-4871-45BD-8608-BAD0F27AE233}">
      <dsp:nvSpPr>
        <dsp:cNvPr id="0" name=""/>
        <dsp:cNvSpPr/>
      </dsp:nvSpPr>
      <dsp:spPr>
        <a:xfrm>
          <a:off x="313600" y="235692"/>
          <a:ext cx="570739" cy="570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08E76-A70A-4C6F-8E07-211E9CEA571A}">
      <dsp:nvSpPr>
        <dsp:cNvPr id="0" name=""/>
        <dsp:cNvSpPr/>
      </dsp:nvSpPr>
      <dsp:spPr>
        <a:xfrm>
          <a:off x="1197939" y="2435"/>
          <a:ext cx="4598708" cy="103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4" tIns="109824" rIns="109824" bIns="10982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Stable Diffusion is a state-of-the-art artificial intelligence model designed for generating highly detailed and realistic images from textual prompts.</a:t>
          </a:r>
          <a:endParaRPr lang="en-US" sz="1400" kern="1200"/>
        </a:p>
      </dsp:txBody>
      <dsp:txXfrm>
        <a:off x="1197939" y="2435"/>
        <a:ext cx="4598708" cy="1037707"/>
      </dsp:txXfrm>
    </dsp:sp>
    <dsp:sp modelId="{F7E2237B-1D71-452B-B78F-49159ABE88B5}">
      <dsp:nvSpPr>
        <dsp:cNvPr id="0" name=""/>
        <dsp:cNvSpPr/>
      </dsp:nvSpPr>
      <dsp:spPr>
        <a:xfrm>
          <a:off x="0" y="1277334"/>
          <a:ext cx="6105526" cy="1036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2C619-857C-4742-B4C9-610908B304AA}">
      <dsp:nvSpPr>
        <dsp:cNvPr id="0" name=""/>
        <dsp:cNvSpPr/>
      </dsp:nvSpPr>
      <dsp:spPr>
        <a:xfrm>
          <a:off x="313600" y="1510590"/>
          <a:ext cx="570739" cy="570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831E2-80F7-426F-A78B-C039F8522F9D}">
      <dsp:nvSpPr>
        <dsp:cNvPr id="0" name=""/>
        <dsp:cNvSpPr/>
      </dsp:nvSpPr>
      <dsp:spPr>
        <a:xfrm>
          <a:off x="1197939" y="1277334"/>
          <a:ext cx="4598708" cy="103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4" tIns="109824" rIns="109824" bIns="10982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It specializes in synthesizing high-quality images based on textual descriptions, using deep learning techniques to interpret and visualize text with high fidelity.</a:t>
          </a:r>
          <a:endParaRPr lang="en-US" sz="1400" kern="1200"/>
        </a:p>
      </dsp:txBody>
      <dsp:txXfrm>
        <a:off x="1197939" y="1277334"/>
        <a:ext cx="4598708" cy="1037707"/>
      </dsp:txXfrm>
    </dsp:sp>
    <dsp:sp modelId="{10888FF6-0EBC-4549-BCC3-5FD4C3B875AB}">
      <dsp:nvSpPr>
        <dsp:cNvPr id="0" name=""/>
        <dsp:cNvSpPr/>
      </dsp:nvSpPr>
      <dsp:spPr>
        <a:xfrm>
          <a:off x="0" y="2552232"/>
          <a:ext cx="6105526" cy="1036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6807F-312E-4CFF-A431-5C9CDC59496B}">
      <dsp:nvSpPr>
        <dsp:cNvPr id="0" name=""/>
        <dsp:cNvSpPr/>
      </dsp:nvSpPr>
      <dsp:spPr>
        <a:xfrm>
          <a:off x="313600" y="2785488"/>
          <a:ext cx="570739" cy="570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B19CF-6F6D-4117-97CC-3C34C5561F23}">
      <dsp:nvSpPr>
        <dsp:cNvPr id="0" name=""/>
        <dsp:cNvSpPr/>
      </dsp:nvSpPr>
      <dsp:spPr>
        <a:xfrm>
          <a:off x="1197939" y="2552232"/>
          <a:ext cx="4598708" cy="103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4" tIns="109824" rIns="109824" bIns="10982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The model combines the capabilities of advanced neural networks, including the CLIP model for text-image understanding and a UNet-based transformer for image diffusion and denoising.</a:t>
          </a:r>
          <a:endParaRPr lang="en-US" sz="1400" kern="1200"/>
        </a:p>
      </dsp:txBody>
      <dsp:txXfrm>
        <a:off x="1197939" y="2552232"/>
        <a:ext cx="4598708" cy="1037707"/>
      </dsp:txXfrm>
    </dsp:sp>
    <dsp:sp modelId="{B004C575-9954-45AC-A961-D69FFDED8584}">
      <dsp:nvSpPr>
        <dsp:cNvPr id="0" name=""/>
        <dsp:cNvSpPr/>
      </dsp:nvSpPr>
      <dsp:spPr>
        <a:xfrm>
          <a:off x="0" y="3827130"/>
          <a:ext cx="6105526" cy="1036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BEC45-2E2A-4AAE-89B6-083FBA0D1F1F}">
      <dsp:nvSpPr>
        <dsp:cNvPr id="0" name=""/>
        <dsp:cNvSpPr/>
      </dsp:nvSpPr>
      <dsp:spPr>
        <a:xfrm>
          <a:off x="313600" y="4060386"/>
          <a:ext cx="570739" cy="5701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BDBF6-BECB-4155-989E-A59947925C00}">
      <dsp:nvSpPr>
        <dsp:cNvPr id="0" name=""/>
        <dsp:cNvSpPr/>
      </dsp:nvSpPr>
      <dsp:spPr>
        <a:xfrm>
          <a:off x="1197939" y="3827130"/>
          <a:ext cx="4598708" cy="1037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24" tIns="109824" rIns="109824" bIns="10982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baseline="0"/>
            <a:t>Stable Diffusion is versatile, supporting a range of artistic and practical applications, from digital art creation to practical visualizations in diverse fields.</a:t>
          </a:r>
          <a:endParaRPr lang="en-US" sz="1400" kern="1200"/>
        </a:p>
      </dsp:txBody>
      <dsp:txXfrm>
        <a:off x="1197939" y="3827130"/>
        <a:ext cx="4598708" cy="1037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40AAA-21E3-4EFE-BDB4-4A1405FB8718}">
      <dsp:nvSpPr>
        <dsp:cNvPr id="0" name=""/>
        <dsp:cNvSpPr/>
      </dsp:nvSpPr>
      <dsp:spPr>
        <a:xfrm>
          <a:off x="373131" y="1087624"/>
          <a:ext cx="606708" cy="606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9A8EC-8654-4ACD-B7CF-D8109597F4A8}">
      <dsp:nvSpPr>
        <dsp:cNvPr id="0" name=""/>
        <dsp:cNvSpPr/>
      </dsp:nvSpPr>
      <dsp:spPr>
        <a:xfrm>
          <a:off x="2365" y="2098165"/>
          <a:ext cx="1348242" cy="16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Primary Goal of the Project: </a:t>
          </a:r>
          <a:r>
            <a:rPr lang="en-US" sz="1100" kern="1200"/>
            <a:t>To synthesize high-quality, contextually relevant images from textual prompts using advanced AI models.</a:t>
          </a:r>
        </a:p>
      </dsp:txBody>
      <dsp:txXfrm>
        <a:off x="2365" y="2098165"/>
        <a:ext cx="1348242" cy="1681484"/>
      </dsp:txXfrm>
    </dsp:sp>
    <dsp:sp modelId="{3DA4BBB9-62EF-4062-AD61-2EAA899307D0}">
      <dsp:nvSpPr>
        <dsp:cNvPr id="0" name=""/>
        <dsp:cNvSpPr/>
      </dsp:nvSpPr>
      <dsp:spPr>
        <a:xfrm>
          <a:off x="1957316" y="1087624"/>
          <a:ext cx="606708" cy="606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1CE11-DDA1-4A02-AA5C-2E44989DAB5A}">
      <dsp:nvSpPr>
        <dsp:cNvPr id="0" name=""/>
        <dsp:cNvSpPr/>
      </dsp:nvSpPr>
      <dsp:spPr>
        <a:xfrm>
          <a:off x="1586549" y="2098165"/>
          <a:ext cx="1348242" cy="16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Utilizing Advanced AI Models: </a:t>
          </a:r>
          <a:r>
            <a:rPr lang="en-US" sz="1100" kern="1200"/>
            <a:t>Implementing the CLIP (Contrastive Language-Image Pretraining) model and a UNet-based diffusion algorithm for effective text-to-image synthesis.</a:t>
          </a:r>
        </a:p>
      </dsp:txBody>
      <dsp:txXfrm>
        <a:off x="1586549" y="2098165"/>
        <a:ext cx="1348242" cy="1681484"/>
      </dsp:txXfrm>
    </dsp:sp>
    <dsp:sp modelId="{7F9B09FF-71A0-46C7-A708-E4C7FD5B85FD}">
      <dsp:nvSpPr>
        <dsp:cNvPr id="0" name=""/>
        <dsp:cNvSpPr/>
      </dsp:nvSpPr>
      <dsp:spPr>
        <a:xfrm>
          <a:off x="3541500" y="1087624"/>
          <a:ext cx="606708" cy="606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2EF3A-F94A-460B-9B74-C0719768EACA}">
      <dsp:nvSpPr>
        <dsp:cNvPr id="0" name=""/>
        <dsp:cNvSpPr/>
      </dsp:nvSpPr>
      <dsp:spPr>
        <a:xfrm>
          <a:off x="3170734" y="2098165"/>
          <a:ext cx="1348242" cy="16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Custom Loss Function: </a:t>
          </a:r>
          <a:r>
            <a:rPr lang="en-US" sz="1100" kern="1200"/>
            <a:t>Designing a custom loss function to maximize image contrast, enhancing the visual quality and appeal of the generated images, and ensuring they stand out in terms of clarity and detail.</a:t>
          </a:r>
        </a:p>
      </dsp:txBody>
      <dsp:txXfrm>
        <a:off x="3170734" y="2098165"/>
        <a:ext cx="1348242" cy="1681484"/>
      </dsp:txXfrm>
    </dsp:sp>
    <dsp:sp modelId="{D8CE5761-8A5D-46CF-91EE-4C4335ECD567}">
      <dsp:nvSpPr>
        <dsp:cNvPr id="0" name=""/>
        <dsp:cNvSpPr/>
      </dsp:nvSpPr>
      <dsp:spPr>
        <a:xfrm>
          <a:off x="5125685" y="1087624"/>
          <a:ext cx="606708" cy="6067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5065B-911A-4DC9-B8D2-9F17CCCC70D2}">
      <dsp:nvSpPr>
        <dsp:cNvPr id="0" name=""/>
        <dsp:cNvSpPr/>
      </dsp:nvSpPr>
      <dsp:spPr>
        <a:xfrm>
          <a:off x="4754918" y="2098165"/>
          <a:ext cx="1348242" cy="16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Style Incorporation and Diversity: </a:t>
          </a:r>
          <a:r>
            <a:rPr lang="en-US" sz="1100" kern="1200"/>
            <a:t>Enhancing the versatility and appeal of the generated images by integrating a range of predefined style embeddings, such as birb, game, manga, sakimi, and space styles.</a:t>
          </a:r>
        </a:p>
      </dsp:txBody>
      <dsp:txXfrm>
        <a:off x="4754918" y="2098165"/>
        <a:ext cx="1348242" cy="16814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4E72E-2D6E-43A8-A055-4E90CE2A0844}">
      <dsp:nvSpPr>
        <dsp:cNvPr id="0" name=""/>
        <dsp:cNvSpPr/>
      </dsp:nvSpPr>
      <dsp:spPr>
        <a:xfrm>
          <a:off x="0" y="194250"/>
          <a:ext cx="5076826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187452" rIns="39401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Utilizes the CLIP model to generate text embeddings from user inputs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Precise interpretation of prompts for contextually relevant embeddings, leveraging CLIP's understanding of text-image relationships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</dsp:txBody>
      <dsp:txXfrm>
        <a:off x="0" y="194250"/>
        <a:ext cx="5076826" cy="893025"/>
      </dsp:txXfrm>
    </dsp:sp>
    <dsp:sp modelId="{91565ADD-8644-4D3F-B23E-F39D129BF485}">
      <dsp:nvSpPr>
        <dsp:cNvPr id="0" name=""/>
        <dsp:cNvSpPr/>
      </dsp:nvSpPr>
      <dsp:spPr>
        <a:xfrm>
          <a:off x="253841" y="61410"/>
          <a:ext cx="3553778" cy="26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CLIP Model Utilization:</a:t>
          </a:r>
          <a:endParaRPr lang="en-US" sz="900" kern="1200" dirty="0"/>
        </a:p>
      </dsp:txBody>
      <dsp:txXfrm>
        <a:off x="266810" y="74379"/>
        <a:ext cx="3527840" cy="239742"/>
      </dsp:txXfrm>
    </dsp:sp>
    <dsp:sp modelId="{D0FF37C3-A05F-4CD0-8FC7-B5A3D5E0AD47}">
      <dsp:nvSpPr>
        <dsp:cNvPr id="0" name=""/>
        <dsp:cNvSpPr/>
      </dsp:nvSpPr>
      <dsp:spPr>
        <a:xfrm>
          <a:off x="0" y="1268715"/>
          <a:ext cx="5076826" cy="1332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187452" rIns="394018" bIns="64008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Employs a </a:t>
          </a:r>
          <a:r>
            <a:rPr lang="en-US" sz="900" kern="1200" dirty="0" err="1"/>
            <a:t>UNet</a:t>
          </a:r>
          <a:r>
            <a:rPr lang="en-US" sz="900" kern="1200" dirty="0"/>
            <a:t> transformer diffusion model for image transformation</a:t>
          </a:r>
          <a:r>
            <a:rPr lang="en-US" sz="900" kern="1200" dirty="0">
              <a:latin typeface="Meiryo"/>
            </a:rPr>
            <a:t>.</a:t>
          </a: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Complex, iterative process of denoising and refining image details and textures</a:t>
          </a:r>
          <a:r>
            <a:rPr lang="en-US" sz="900" kern="1200" dirty="0">
              <a:latin typeface="Meiryo"/>
            </a:rPr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Sophisticated handling of embedded styles and text prompts for accurate and artistically nuanced images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</dsp:txBody>
      <dsp:txXfrm>
        <a:off x="0" y="1268715"/>
        <a:ext cx="5076826" cy="1332450"/>
      </dsp:txXfrm>
    </dsp:sp>
    <dsp:sp modelId="{692963DF-BE22-49C6-A069-F8C0F5E96E46}">
      <dsp:nvSpPr>
        <dsp:cNvPr id="0" name=""/>
        <dsp:cNvSpPr/>
      </dsp:nvSpPr>
      <dsp:spPr>
        <a:xfrm>
          <a:off x="253841" y="1135875"/>
          <a:ext cx="3553778" cy="26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 err="1"/>
            <a:t>UNet</a:t>
          </a:r>
          <a:r>
            <a:rPr lang="en-US" sz="900" b="1" kern="1200" dirty="0"/>
            <a:t>-Based Diffusion Model:</a:t>
          </a:r>
          <a:endParaRPr lang="en-US" sz="900" kern="1200" dirty="0"/>
        </a:p>
      </dsp:txBody>
      <dsp:txXfrm>
        <a:off x="266810" y="1148844"/>
        <a:ext cx="3527840" cy="239742"/>
      </dsp:txXfrm>
    </dsp:sp>
    <dsp:sp modelId="{22642386-657C-4FA3-8410-E20D7C3B95C3}">
      <dsp:nvSpPr>
        <dsp:cNvPr id="0" name=""/>
        <dsp:cNvSpPr/>
      </dsp:nvSpPr>
      <dsp:spPr>
        <a:xfrm>
          <a:off x="0" y="2782605"/>
          <a:ext cx="5076826" cy="110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187452" rIns="39401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Incorporates distinct style embeddings, including </a:t>
          </a:r>
          <a:r>
            <a:rPr lang="en-US" sz="900" kern="1200" dirty="0" err="1"/>
            <a:t>birb</a:t>
          </a:r>
          <a:r>
            <a:rPr lang="en-US" sz="900" kern="1200" dirty="0"/>
            <a:t>, game, manga, </a:t>
          </a:r>
          <a:r>
            <a:rPr lang="en-US" sz="900" kern="1200" dirty="0" err="1"/>
            <a:t>sakimi</a:t>
          </a:r>
          <a:r>
            <a:rPr lang="en-US" sz="900" kern="1200" dirty="0"/>
            <a:t>, and space themes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Extensive experimentation and fine-tuning to seamlessly blend styles with text-driven content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</dsp:txBody>
      <dsp:txXfrm>
        <a:off x="0" y="2782605"/>
        <a:ext cx="5076826" cy="1105650"/>
      </dsp:txXfrm>
    </dsp:sp>
    <dsp:sp modelId="{B8CE428D-E00F-463F-81B6-38201B56207F}">
      <dsp:nvSpPr>
        <dsp:cNvPr id="0" name=""/>
        <dsp:cNvSpPr/>
      </dsp:nvSpPr>
      <dsp:spPr>
        <a:xfrm>
          <a:off x="253841" y="2649765"/>
          <a:ext cx="3553778" cy="26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Custom Style Embeddings Integration:</a:t>
          </a:r>
          <a:endParaRPr lang="en-US" sz="900" kern="1200" dirty="0"/>
        </a:p>
      </dsp:txBody>
      <dsp:txXfrm>
        <a:off x="266810" y="2662734"/>
        <a:ext cx="3527840" cy="239742"/>
      </dsp:txXfrm>
    </dsp:sp>
    <dsp:sp modelId="{467A1A54-7F7C-40B9-AE77-22A0B5963E9E}">
      <dsp:nvSpPr>
        <dsp:cNvPr id="0" name=""/>
        <dsp:cNvSpPr/>
      </dsp:nvSpPr>
      <dsp:spPr>
        <a:xfrm>
          <a:off x="0" y="4069695"/>
          <a:ext cx="5076826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018" tIns="187452" rIns="39401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Develops a custom loss function aimed at maximizing image contrast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Enhances visual quality by critically analyzing the image's gradients, accentuating edges and textures</a:t>
          </a:r>
          <a:r>
            <a:rPr lang="en-US" sz="900" kern="1200" dirty="0">
              <a:latin typeface="Meiryo"/>
            </a:rPr>
            <a:t>.</a:t>
          </a:r>
          <a:endParaRPr lang="en-US" sz="900" kern="1200" dirty="0"/>
        </a:p>
      </dsp:txBody>
      <dsp:txXfrm>
        <a:off x="0" y="4069695"/>
        <a:ext cx="5076826" cy="893025"/>
      </dsp:txXfrm>
    </dsp:sp>
    <dsp:sp modelId="{5CDDDA52-65F4-41D9-BD0F-D1EB50BC1BE6}">
      <dsp:nvSpPr>
        <dsp:cNvPr id="0" name=""/>
        <dsp:cNvSpPr/>
      </dsp:nvSpPr>
      <dsp:spPr>
        <a:xfrm>
          <a:off x="253841" y="3936855"/>
          <a:ext cx="3553778" cy="265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324" tIns="0" rIns="13432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Advanced Contrast Enhancement:</a:t>
          </a:r>
          <a:endParaRPr lang="en-US" sz="900" kern="1200" dirty="0"/>
        </a:p>
      </dsp:txBody>
      <dsp:txXfrm>
        <a:off x="266810" y="3949824"/>
        <a:ext cx="3527840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39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2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18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5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3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07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4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0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5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8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B4F1DE-8337-B2ED-6A3E-79E641258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5" r="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800">
                <a:ea typeface="+mj-lt"/>
                <a:cs typeface="+mj-lt"/>
              </a:rPr>
              <a:t>Stable Diffusion Image Generator on Hugging Face Spaces</a:t>
            </a:r>
            <a:endParaRPr lang="en-US" sz="3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100">
                <a:ea typeface="+mn-lt"/>
                <a:cs typeface="+mn-lt"/>
              </a:rPr>
              <a:t>EE267 Term Project Proposal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Author: Darshan Vipulkumar Jani</a:t>
            </a:r>
            <a:endParaRPr lang="en-US" sz="110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Affiliation: San Jose State University, Department of Electrical Engineering</a:t>
            </a:r>
            <a:endParaRPr lang="en-US" sz="110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100">
                <a:ea typeface="+mn-lt"/>
                <a:cs typeface="+mn-lt"/>
              </a:rPr>
              <a:t>Instructor: Prof. Chang Choo</a:t>
            </a:r>
            <a:endParaRPr lang="en-US" sz="1100"/>
          </a:p>
          <a:p>
            <a:pPr>
              <a:lnSpc>
                <a:spcPct val="120000"/>
              </a:lnSpc>
            </a:pPr>
            <a:endParaRPr lang="en-US" sz="1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67847" y="1391478"/>
            <a:ext cx="4578827" cy="416561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566412"/>
            <a:ext cx="4244110" cy="384048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650490" y="1105100"/>
            <a:ext cx="4908132" cy="468844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D3DA5-D22F-3E6B-7F32-D4850281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991" y="1929615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000" dirty="0"/>
              <a:t>Comparison between Regular Loss Function (MSE) and Custom Loss (MSE + Contrast Loss)</a:t>
            </a:r>
          </a:p>
          <a:p>
            <a:pPr algn="ctr">
              <a:lnSpc>
                <a:spcPct val="110000"/>
              </a:lnSpc>
            </a:pPr>
            <a:endParaRPr lang="en-US" sz="2000"/>
          </a:p>
        </p:txBody>
      </p:sp>
      <p:pic>
        <p:nvPicPr>
          <p:cNvPr id="5" name="Picture 4" descr="A collage of a person wearing a hat&#10;&#10;Description automatically generated">
            <a:extLst>
              <a:ext uri="{FF2B5EF4-FFF2-40B4-BE49-F238E27FC236}">
                <a16:creationId xmlns:a16="http://schemas.microsoft.com/office/drawing/2014/main" id="{704222BF-952F-6B84-C6DB-2BF7786E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9" y="942482"/>
            <a:ext cx="4613422" cy="2237510"/>
          </a:xfrm>
          <a:prstGeom prst="rect">
            <a:avLst/>
          </a:prstGeom>
        </p:spPr>
      </p:pic>
      <p:pic>
        <p:nvPicPr>
          <p:cNvPr id="4" name="Content Placeholder 3" descr="A collage of trees with orange leaves&#10;&#10;Description automatically generated">
            <a:extLst>
              <a:ext uri="{FF2B5EF4-FFF2-40B4-BE49-F238E27FC236}">
                <a16:creationId xmlns:a16="http://schemas.microsoft.com/office/drawing/2014/main" id="{BCC454D9-EFF8-8F27-5769-3EC3A62A6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3125" y="3501725"/>
            <a:ext cx="4876350" cy="24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C557A-1C84-D613-C6E3-0E94B71C2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1346268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A945E-571B-41FA-770A-5190F70F1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5" y="4471607"/>
            <a:ext cx="6953250" cy="8623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https://huggingface.co/spaces/darshanjani/EE267_Stable_Diffusion</a:t>
            </a:r>
          </a:p>
        </p:txBody>
      </p:sp>
    </p:spTree>
    <p:extLst>
      <p:ext uri="{BB962C8B-B14F-4D97-AF65-F5344CB8AC3E}">
        <p14:creationId xmlns:p14="http://schemas.microsoft.com/office/powerpoint/2010/main" val="1614200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C82FF-042D-B00E-AD4D-5F7F5E42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Conclusion and 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181B6-A1D1-0D6C-4A99-E5A8FD0EF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100" b="1">
                <a:ea typeface="+mn-lt"/>
                <a:cs typeface="+mn-lt"/>
              </a:rPr>
              <a:t>Successful Integration:</a:t>
            </a:r>
            <a:r>
              <a:rPr lang="en-US" sz="1100">
                <a:ea typeface="+mn-lt"/>
                <a:cs typeface="+mn-lt"/>
              </a:rPr>
              <a:t> Successfully integrated CLIP and </a:t>
            </a:r>
            <a:r>
              <a:rPr lang="en-US" sz="1100" err="1">
                <a:ea typeface="+mn-lt"/>
                <a:cs typeface="+mn-lt"/>
              </a:rPr>
              <a:t>UNet</a:t>
            </a:r>
            <a:r>
              <a:rPr lang="en-US" sz="1100">
                <a:ea typeface="+mn-lt"/>
                <a:cs typeface="+mn-lt"/>
              </a:rPr>
              <a:t> models for generating contextually relevant, high-quality images from textual prompts.</a:t>
            </a:r>
            <a:endParaRPr lang="en-US" sz="1100"/>
          </a:p>
          <a:p>
            <a:pPr>
              <a:lnSpc>
                <a:spcPct val="130000"/>
              </a:lnSpc>
            </a:pPr>
            <a:r>
              <a:rPr lang="en-US" sz="1100" b="1" dirty="0">
                <a:ea typeface="+mn-lt"/>
                <a:cs typeface="+mn-lt"/>
              </a:rPr>
              <a:t>Advancements in AI and Art:</a:t>
            </a:r>
            <a:r>
              <a:rPr lang="en-US" sz="1100" dirty="0">
                <a:ea typeface="+mn-lt"/>
                <a:cs typeface="+mn-lt"/>
              </a:rPr>
              <a:t> Contributed to the fields of computer vision and digital art by enhancing image quality with a custom contrast enhancement technique and diverse style embeddings.</a:t>
            </a:r>
            <a:endParaRPr lang="en-US" sz="1100" dirty="0"/>
          </a:p>
          <a:p>
            <a:pPr>
              <a:lnSpc>
                <a:spcPct val="130000"/>
              </a:lnSpc>
            </a:pPr>
            <a:r>
              <a:rPr lang="en-US" sz="1100" b="1">
                <a:ea typeface="+mn-lt"/>
                <a:cs typeface="+mn-lt"/>
              </a:rPr>
              <a:t>Future Expansion:</a:t>
            </a:r>
            <a:r>
              <a:rPr lang="en-US" sz="1100">
                <a:ea typeface="+mn-lt"/>
                <a:cs typeface="+mn-lt"/>
              </a:rPr>
              <a:t> Plans to enhance style customization, improve image resolution, and expand text prompt capabilities for wider application and user engagement.</a:t>
            </a:r>
            <a:endParaRPr lang="en-US" sz="1100"/>
          </a:p>
          <a:p>
            <a:pPr>
              <a:lnSpc>
                <a:spcPct val="130000"/>
              </a:lnSpc>
            </a:pPr>
            <a:endParaRPr lang="en-US" sz="1100">
              <a:ea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988B4-0254-4FE1-BC76-ABD01BE38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7" r="35824" b="-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52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812B-A55D-09E0-8560-28C551CE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Meiryo"/>
              </a:rPr>
              <a:t>Thank You</a:t>
            </a:r>
          </a:p>
        </p:txBody>
      </p:sp>
      <p:pic>
        <p:nvPicPr>
          <p:cNvPr id="4" name="Content Placeholder 3" descr="Baidu AI Studio - 一站式AI开发实训平台">
            <a:extLst>
              <a:ext uri="{FF2B5EF4-FFF2-40B4-BE49-F238E27FC236}">
                <a16:creationId xmlns:a16="http://schemas.microsoft.com/office/drawing/2014/main" id="{BCB40B38-5505-5A6B-5443-0FD1C70CA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677055"/>
            <a:ext cx="8769350" cy="2923116"/>
          </a:xfrm>
        </p:spPr>
      </p:pic>
    </p:spTree>
    <p:extLst>
      <p:ext uri="{BB962C8B-B14F-4D97-AF65-F5344CB8AC3E}">
        <p14:creationId xmlns:p14="http://schemas.microsoft.com/office/powerpoint/2010/main" val="148135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2B03-D059-E2F0-0B4D-A025D314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63" y="1314450"/>
            <a:ext cx="3213279" cy="4229100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Introduction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A3F3A-6E22-CD71-4FE0-CD720DEF3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292765"/>
              </p:ext>
            </p:extLst>
          </p:nvPr>
        </p:nvGraphicFramePr>
        <p:xfrm>
          <a:off x="298017" y="942976"/>
          <a:ext cx="6105526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21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54C89C-373F-47FC-BB73-6842E569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100C7F-5272-46AB-9FC7-E66059915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28027" cy="6858000"/>
          </a:xfrm>
          <a:custGeom>
            <a:avLst/>
            <a:gdLst>
              <a:gd name="connsiteX0" fmla="*/ 0 w 7128027"/>
              <a:gd name="connsiteY0" fmla="*/ 0 h 6858000"/>
              <a:gd name="connsiteX1" fmla="*/ 333951 w 7128027"/>
              <a:gd name="connsiteY1" fmla="*/ 0 h 6858000"/>
              <a:gd name="connsiteX2" fmla="*/ 1220030 w 7128027"/>
              <a:gd name="connsiteY2" fmla="*/ 0 h 6858000"/>
              <a:gd name="connsiteX3" fmla="*/ 1345471 w 7128027"/>
              <a:gd name="connsiteY3" fmla="*/ 0 h 6858000"/>
              <a:gd name="connsiteX4" fmla="*/ 2838612 w 7128027"/>
              <a:gd name="connsiteY4" fmla="*/ 0 h 6858000"/>
              <a:gd name="connsiteX5" fmla="*/ 5505004 w 7128027"/>
              <a:gd name="connsiteY5" fmla="*/ 0 h 6858000"/>
              <a:gd name="connsiteX6" fmla="*/ 5527128 w 7128027"/>
              <a:gd name="connsiteY6" fmla="*/ 14997 h 6858000"/>
              <a:gd name="connsiteX7" fmla="*/ 7128027 w 7128027"/>
              <a:gd name="connsiteY7" fmla="*/ 3621656 h 6858000"/>
              <a:gd name="connsiteX8" fmla="*/ 5253677 w 7128027"/>
              <a:gd name="connsiteY8" fmla="*/ 6374814 h 6858000"/>
              <a:gd name="connsiteX9" fmla="*/ 4737029 w 7128027"/>
              <a:gd name="connsiteY9" fmla="*/ 6780599 h 6858000"/>
              <a:gd name="connsiteX10" fmla="*/ 4625273 w 7128027"/>
              <a:gd name="connsiteY10" fmla="*/ 6858000 h 6858000"/>
              <a:gd name="connsiteX11" fmla="*/ 2838612 w 7128027"/>
              <a:gd name="connsiteY11" fmla="*/ 6858000 h 6858000"/>
              <a:gd name="connsiteX12" fmla="*/ 1220030 w 7128027"/>
              <a:gd name="connsiteY12" fmla="*/ 6858000 h 6858000"/>
              <a:gd name="connsiteX13" fmla="*/ 1037077 w 7128027"/>
              <a:gd name="connsiteY13" fmla="*/ 6858000 h 6858000"/>
              <a:gd name="connsiteX14" fmla="*/ 333951 w 7128027"/>
              <a:gd name="connsiteY14" fmla="*/ 6858000 h 6858000"/>
              <a:gd name="connsiteX15" fmla="*/ 0 w 7128027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28027" h="6858000">
                <a:moveTo>
                  <a:pt x="0" y="0"/>
                </a:moveTo>
                <a:lnTo>
                  <a:pt x="333951" y="0"/>
                </a:lnTo>
                <a:lnTo>
                  <a:pt x="1220030" y="0"/>
                </a:lnTo>
                <a:lnTo>
                  <a:pt x="1345471" y="0"/>
                </a:lnTo>
                <a:lnTo>
                  <a:pt x="2838612" y="0"/>
                </a:lnTo>
                <a:lnTo>
                  <a:pt x="5505004" y="0"/>
                </a:lnTo>
                <a:lnTo>
                  <a:pt x="5527128" y="14997"/>
                </a:lnTo>
                <a:cubicBezTo>
                  <a:pt x="6554291" y="754641"/>
                  <a:pt x="7128027" y="2093192"/>
                  <a:pt x="7128027" y="3621656"/>
                </a:cubicBezTo>
                <a:cubicBezTo>
                  <a:pt x="7128027" y="4969131"/>
                  <a:pt x="6199302" y="5602839"/>
                  <a:pt x="5253677" y="6374814"/>
                </a:cubicBezTo>
                <a:cubicBezTo>
                  <a:pt x="5081474" y="6515397"/>
                  <a:pt x="4910847" y="6653108"/>
                  <a:pt x="4737029" y="6780599"/>
                </a:cubicBezTo>
                <a:lnTo>
                  <a:pt x="4625273" y="6858000"/>
                </a:lnTo>
                <a:lnTo>
                  <a:pt x="2838612" y="6858000"/>
                </a:lnTo>
                <a:lnTo>
                  <a:pt x="1220030" y="6858000"/>
                </a:lnTo>
                <a:lnTo>
                  <a:pt x="1037077" y="6858000"/>
                </a:lnTo>
                <a:lnTo>
                  <a:pt x="3339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4FEA6D5-DF59-4E15-B19F-159D0588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57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6C8C9E5-F937-44A5-A519-EA719F03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7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AB11CA0-3D2D-140D-8CFD-2FA5A7DEE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83499"/>
              </p:ext>
            </p:extLst>
          </p:nvPr>
        </p:nvGraphicFramePr>
        <p:xfrm>
          <a:off x="298017" y="942976"/>
          <a:ext cx="6105526" cy="486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7B89C1E-D798-42D0-5224-6E0DB458ADA0}"/>
              </a:ext>
            </a:extLst>
          </p:cNvPr>
          <p:cNvSpPr txBox="1"/>
          <p:nvPr/>
        </p:nvSpPr>
        <p:spPr>
          <a:xfrm>
            <a:off x="8419629" y="2944517"/>
            <a:ext cx="400755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>
                <a:solidFill>
                  <a:srgbClr val="404040"/>
                </a:solidFill>
                <a:ea typeface="+mn-lt"/>
                <a:cs typeface="+mn-lt"/>
              </a:rPr>
              <a:t>Objective</a:t>
            </a:r>
            <a:endParaRPr lang="en-US">
              <a:ea typeface="Meiryo"/>
            </a:endParaRP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92863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DB23D-22AC-B4F1-9DFF-79A55E52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Related Work and 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D45-3D6F-86A7-4362-C31CB0B7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8" y="2312988"/>
            <a:ext cx="5368525" cy="365125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ea typeface="+mn-lt"/>
                <a:cs typeface="+mn-lt"/>
              </a:rPr>
              <a:t>BERT and Transformer Models: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100" dirty="0">
                <a:ea typeface="+mn-lt"/>
                <a:cs typeface="+mn-lt"/>
              </a:rPr>
              <a:t>Impact of BERT and transformer models on text embeddings and their effectiveness in image synthesis.</a:t>
            </a:r>
            <a:endParaRPr lang="en-US" sz="1100" dirty="0"/>
          </a:p>
          <a:p>
            <a:pPr>
              <a:lnSpc>
                <a:spcPct val="130000"/>
              </a:lnSpc>
            </a:pPr>
            <a:r>
              <a:rPr lang="en-US" sz="1100" b="1" dirty="0">
                <a:ea typeface="+mn-lt"/>
                <a:cs typeface="+mn-lt"/>
              </a:rPr>
              <a:t>CLIP Model: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100" dirty="0">
                <a:ea typeface="+mn-lt"/>
                <a:cs typeface="+mn-lt"/>
              </a:rPr>
              <a:t>Development of the CLIP model by OpenAI, revolutionizing the understanding of text and image relationships.</a:t>
            </a:r>
            <a:endParaRPr lang="en-US" sz="1100" dirty="0"/>
          </a:p>
          <a:p>
            <a:pPr>
              <a:lnSpc>
                <a:spcPct val="130000"/>
              </a:lnSpc>
            </a:pPr>
            <a:r>
              <a:rPr lang="en-US" sz="1100" b="1" dirty="0" err="1">
                <a:ea typeface="+mn-lt"/>
                <a:cs typeface="+mn-lt"/>
              </a:rPr>
              <a:t>UNet</a:t>
            </a:r>
            <a:r>
              <a:rPr lang="en-US" sz="1100" b="1" dirty="0">
                <a:ea typeface="+mn-lt"/>
                <a:cs typeface="+mn-lt"/>
              </a:rPr>
              <a:t> Architectures and Diffusion Models:</a:t>
            </a:r>
            <a:endParaRPr lang="en-US" sz="1100" dirty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100" dirty="0">
                <a:ea typeface="+mn-lt"/>
                <a:cs typeface="+mn-lt"/>
              </a:rPr>
              <a:t>Application of </a:t>
            </a:r>
            <a:r>
              <a:rPr lang="en-US" sz="1100" dirty="0" err="1">
                <a:ea typeface="+mn-lt"/>
                <a:cs typeface="+mn-lt"/>
              </a:rPr>
              <a:t>UNet</a:t>
            </a:r>
            <a:r>
              <a:rPr lang="en-US" sz="1100" dirty="0">
                <a:ea typeface="+mn-lt"/>
                <a:cs typeface="+mn-lt"/>
              </a:rPr>
              <a:t> architectures in image generation and the significance of Variational Autoencoders (VAEs) in the diffusion process.</a:t>
            </a:r>
            <a:endParaRPr lang="en-US" sz="1100" dirty="0"/>
          </a:p>
          <a:p>
            <a:pPr>
              <a:lnSpc>
                <a:spcPct val="130000"/>
              </a:lnSpc>
            </a:pPr>
            <a:endParaRPr lang="en-US" sz="1100" b="1">
              <a:ea typeface="Meiryo"/>
            </a:endParaRPr>
          </a:p>
        </p:txBody>
      </p:sp>
      <p:pic>
        <p:nvPicPr>
          <p:cNvPr id="5" name="Picture 4" descr="Attention is all you need: Discovering the Transformer paper | by Eduardo  Muñoz | Towards Data Science">
            <a:extLst>
              <a:ext uri="{FF2B5EF4-FFF2-40B4-BE49-F238E27FC236}">
                <a16:creationId xmlns:a16="http://schemas.microsoft.com/office/drawing/2014/main" id="{39BAE380-D24D-A100-6DFA-42F889A3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867" y="769638"/>
            <a:ext cx="1698879" cy="2303565"/>
          </a:xfrm>
          <a:prstGeom prst="rect">
            <a:avLst/>
          </a:prstGeom>
        </p:spPr>
      </p:pic>
      <p:pic>
        <p:nvPicPr>
          <p:cNvPr id="4" name="Picture 3" descr="New CLIP model aims to make Stable Diffusion even better">
            <a:extLst>
              <a:ext uri="{FF2B5EF4-FFF2-40B4-BE49-F238E27FC236}">
                <a16:creationId xmlns:a16="http://schemas.microsoft.com/office/drawing/2014/main" id="{66E44C14-0F13-B435-A776-D2FADB2D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967" y="3820713"/>
            <a:ext cx="2988679" cy="1912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7CF36-3448-9D97-095E-31180871967F}"/>
              </a:ext>
            </a:extLst>
          </p:cNvPr>
          <p:cNvSpPr txBox="1"/>
          <p:nvPr/>
        </p:nvSpPr>
        <p:spPr>
          <a:xfrm>
            <a:off x="9143999" y="3136604"/>
            <a:ext cx="116958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ea typeface="Meiryo"/>
              </a:rPr>
              <a:t>Transformers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19EE8-7403-73FB-4031-A59DCDE26A8C}"/>
              </a:ext>
            </a:extLst>
          </p:cNvPr>
          <p:cNvSpPr txBox="1"/>
          <p:nvPr/>
        </p:nvSpPr>
        <p:spPr>
          <a:xfrm>
            <a:off x="9400953" y="5812465"/>
            <a:ext cx="92148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ea typeface="Meiryo"/>
              </a:rPr>
              <a:t>CLIP</a:t>
            </a:r>
          </a:p>
        </p:txBody>
      </p:sp>
    </p:spTree>
    <p:extLst>
      <p:ext uri="{BB962C8B-B14F-4D97-AF65-F5344CB8AC3E}">
        <p14:creationId xmlns:p14="http://schemas.microsoft.com/office/powerpoint/2010/main" val="45253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079" y="1033741"/>
            <a:ext cx="4908132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A26415-E215-E9F8-B4D0-D4F07C78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849" y="1899904"/>
            <a:ext cx="3312116" cy="2934031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700" b="0">
                <a:ea typeface="+mj-lt"/>
                <a:cs typeface="+mj-lt"/>
              </a:rPr>
              <a:t>Core Components and Implementation</a:t>
            </a:r>
            <a:endParaRPr lang="en-US" sz="27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0B99CA-DC22-7A81-73B1-D2C92B417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735927"/>
              </p:ext>
            </p:extLst>
          </p:nvPr>
        </p:nvGraphicFramePr>
        <p:xfrm>
          <a:off x="6095999" y="940107"/>
          <a:ext cx="5076826" cy="502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54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861D9-CB7C-06D9-FBF7-63EF2D1C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Stable Diffusion Model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15C1C2-B18A-5F7A-B882-A2F33319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212" y="2329998"/>
            <a:ext cx="8122183" cy="4027908"/>
          </a:xfrm>
        </p:spPr>
      </p:pic>
    </p:spTree>
    <p:extLst>
      <p:ext uri="{BB962C8B-B14F-4D97-AF65-F5344CB8AC3E}">
        <p14:creationId xmlns:p14="http://schemas.microsoft.com/office/powerpoint/2010/main" val="257572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79061-DA37-14B7-AE52-C5CDD33A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anchor="b"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829E-2D76-20BE-42A3-F9E5F33F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000" b="1">
                <a:ea typeface="+mn-lt"/>
                <a:cs typeface="+mn-lt"/>
              </a:rPr>
              <a:t>Initiation with User Input:</a:t>
            </a:r>
            <a:endParaRPr lang="en-US" sz="100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"Process begins with users inputting textual prompts, setting the creative foundation for image generation."</a:t>
            </a:r>
            <a:endParaRPr lang="en-US" sz="100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CLIP Model for Text Embeddings:</a:t>
            </a:r>
            <a:endParaRPr lang="en-US" sz="100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"Utilizes the CLIP model to transform textual prompts into detailed text embeddings."</a:t>
            </a:r>
            <a:endParaRPr lang="en-US" sz="1000"/>
          </a:p>
          <a:p>
            <a:pPr>
              <a:lnSpc>
                <a:spcPct val="130000"/>
              </a:lnSpc>
            </a:pPr>
            <a:r>
              <a:rPr lang="en-US" sz="1000" b="1" err="1">
                <a:ea typeface="+mn-lt"/>
                <a:cs typeface="+mn-lt"/>
              </a:rPr>
              <a:t>UNet</a:t>
            </a:r>
            <a:r>
              <a:rPr lang="en-US" sz="1000" b="1">
                <a:ea typeface="+mn-lt"/>
                <a:cs typeface="+mn-lt"/>
              </a:rPr>
              <a:t> Transformer for Image Synthesis:</a:t>
            </a:r>
            <a:endParaRPr lang="en-US" sz="100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"Employs a </a:t>
            </a:r>
            <a:r>
              <a:rPr lang="en-US" sz="1000" err="1">
                <a:ea typeface="+mn-lt"/>
                <a:cs typeface="+mn-lt"/>
              </a:rPr>
              <a:t>UNet</a:t>
            </a:r>
            <a:r>
              <a:rPr lang="en-US" sz="1000">
                <a:ea typeface="+mn-lt"/>
                <a:cs typeface="+mn-lt"/>
              </a:rPr>
              <a:t>-based transformer diffusion model, initiating with noise patterns and evolving into detailed images."</a:t>
            </a:r>
            <a:endParaRPr lang="en-US" sz="100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Iterative Refinement Process:</a:t>
            </a:r>
            <a:endParaRPr lang="en-US" sz="100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"Guided by combined text and style embeddings, the model refines image textures and contours in each iteration."</a:t>
            </a:r>
            <a:endParaRPr lang="en-US" sz="1000"/>
          </a:p>
          <a:p>
            <a:pPr>
              <a:lnSpc>
                <a:spcPct val="130000"/>
              </a:lnSpc>
            </a:pPr>
            <a:endParaRPr lang="en-US" sz="1000">
              <a:ea typeface="Meiryo"/>
            </a:endParaRP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C1465671-0E9F-D2EA-A3F9-D8657D77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671" y="1255019"/>
            <a:ext cx="3261493" cy="433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9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10B19-911F-1CB6-1738-ADA9E298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691478" cy="1587444"/>
          </a:xfrm>
        </p:spPr>
        <p:txBody>
          <a:bodyPr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Deployment and User Interface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Spaces - Hugging Face">
            <a:extLst>
              <a:ext uri="{FF2B5EF4-FFF2-40B4-BE49-F238E27FC236}">
                <a16:creationId xmlns:a16="http://schemas.microsoft.com/office/drawing/2014/main" id="{A2131CF5-01BF-AE85-6C3F-C9B28886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40" y="2505662"/>
            <a:ext cx="3217333" cy="17373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9AC36-09B6-C9D1-44E2-51A4BE59D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000" b="1" dirty="0">
                <a:ea typeface="+mn-lt"/>
                <a:cs typeface="+mn-lt"/>
              </a:rPr>
              <a:t>Hugging Face Spaces Deployment:</a:t>
            </a:r>
            <a:endParaRPr lang="en-US" sz="100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 dirty="0">
                <a:ea typeface="+mn-lt"/>
                <a:cs typeface="+mn-lt"/>
              </a:rPr>
              <a:t>"Project deployed on Hugging Face Spaces, providing a robust platform for interactive real-world testing and user feedback."</a:t>
            </a:r>
            <a:endParaRPr lang="en-US" sz="100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1000" b="1" dirty="0">
                <a:ea typeface="+mn-lt"/>
                <a:cs typeface="+mn-lt"/>
              </a:rPr>
              <a:t>User-Friendly Interface Design:</a:t>
            </a:r>
            <a:endParaRPr lang="en-US" sz="1000" dirty="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 dirty="0">
                <a:ea typeface="+mn-lt"/>
                <a:cs typeface="+mn-lt"/>
              </a:rPr>
              <a:t>"Developed with a focus on user experience, featuring clear instructions, intuitive controls, and real-time feedback for seamless interaction."</a:t>
            </a:r>
            <a:endParaRPr lang="en-US" sz="1000" dirty="0"/>
          </a:p>
          <a:p>
            <a:pPr>
              <a:lnSpc>
                <a:spcPct val="130000"/>
              </a:lnSpc>
              <a:buFont typeface="Arial"/>
              <a:buChar char="•"/>
            </a:pPr>
            <a:r>
              <a:rPr lang="en-US" sz="1000" b="1" dirty="0">
                <a:ea typeface="+mn-lt"/>
                <a:cs typeface="+mn-lt"/>
              </a:rPr>
              <a:t>Responsive and Efficient Backend:</a:t>
            </a:r>
            <a:endParaRPr lang="en-US" sz="1000" dirty="0"/>
          </a:p>
          <a:p>
            <a:pPr marL="285750" lvl="1" indent="-285750">
              <a:lnSpc>
                <a:spcPct val="130000"/>
              </a:lnSpc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"Optimized for a diverse user base with a responsive design across various devices, and a backend capable of handling multiple requests simultaneously for smooth and efficient processing."</a:t>
            </a:r>
            <a:endParaRPr lang="en-US" sz="1000"/>
          </a:p>
          <a:p>
            <a:pPr>
              <a:lnSpc>
                <a:spcPct val="130000"/>
              </a:lnSpc>
            </a:pPr>
            <a:endParaRPr lang="en-US" sz="10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8861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0BE412-6921-D705-4D00-ADDBD9A68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97" t="10051" r="7296" b="9021"/>
          <a:stretch/>
        </p:blipFill>
        <p:spPr>
          <a:xfrm>
            <a:off x="94676" y="-3828"/>
            <a:ext cx="3865647" cy="633944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05CC33-216D-1FB9-3192-FDE49C4A2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7" t="9844" r="6994" b="9066"/>
          <a:stretch/>
        </p:blipFill>
        <p:spPr>
          <a:xfrm>
            <a:off x="4588191" y="0"/>
            <a:ext cx="2749423" cy="6335553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8189352-F470-D869-0C84-902D6B864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62" t="9382" r="8745" b="9840"/>
          <a:stretch/>
        </p:blipFill>
        <p:spPr>
          <a:xfrm>
            <a:off x="7956395" y="-3828"/>
            <a:ext cx="2537369" cy="63342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1EABAA-02F3-1492-B4CE-9C6506FDFB43}"/>
              </a:ext>
            </a:extLst>
          </p:cNvPr>
          <p:cNvSpPr txBox="1"/>
          <p:nvPr/>
        </p:nvSpPr>
        <p:spPr>
          <a:xfrm>
            <a:off x="10724444" y="3245555"/>
            <a:ext cx="1025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4D06F2-63BB-5E98-2F7C-FAECA025A7DF}"/>
              </a:ext>
            </a:extLst>
          </p:cNvPr>
          <p:cNvSpPr txBox="1"/>
          <p:nvPr/>
        </p:nvSpPr>
        <p:spPr>
          <a:xfrm>
            <a:off x="1533407" y="6472296"/>
            <a:ext cx="1806222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i="1" dirty="0">
                <a:latin typeface="Times New Roman"/>
                <a:cs typeface="Times New Roman"/>
              </a:rPr>
              <a:t>A man wearing a hat</a:t>
            </a:r>
            <a:endParaRPr lang="en-US" dirty="0"/>
          </a:p>
          <a:p>
            <a:pPr algn="l"/>
            <a:endParaRPr lang="en-US" dirty="0">
              <a:ea typeface="Meiry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CAA6F1-3E98-F539-AD3A-A3514485EA7F}"/>
              </a:ext>
            </a:extLst>
          </p:cNvPr>
          <p:cNvSpPr txBox="1"/>
          <p:nvPr/>
        </p:nvSpPr>
        <p:spPr>
          <a:xfrm>
            <a:off x="5061185" y="6397037"/>
            <a:ext cx="18062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i="1" dirty="0">
                <a:latin typeface="Times New Roman"/>
                <a:cs typeface="Times New Roman"/>
              </a:rPr>
              <a:t>New York City in Fall</a:t>
            </a:r>
            <a:endParaRPr lang="en-US" dirty="0"/>
          </a:p>
          <a:p>
            <a:endParaRPr lang="en-US" sz="1300" i="1" dirty="0">
              <a:latin typeface="Times New Roman"/>
              <a:cs typeface="Times New Roman"/>
            </a:endParaRPr>
          </a:p>
          <a:p>
            <a:pPr algn="l"/>
            <a:endParaRPr lang="en-US" dirty="0">
              <a:ea typeface="Meiryo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99392A-4C1F-0BFA-3AC2-5061C9ABD5F2}"/>
              </a:ext>
            </a:extLst>
          </p:cNvPr>
          <p:cNvSpPr txBox="1"/>
          <p:nvPr/>
        </p:nvSpPr>
        <p:spPr>
          <a:xfrm>
            <a:off x="8316147" y="6397036"/>
            <a:ext cx="18062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i="1" dirty="0">
                <a:latin typeface="Times New Roman"/>
                <a:cs typeface="Times New Roman"/>
              </a:rPr>
              <a:t>India in Summer</a:t>
            </a:r>
            <a:endParaRPr lang="en-US" dirty="0"/>
          </a:p>
          <a:p>
            <a:endParaRPr lang="en-US" sz="1300" i="1" dirty="0">
              <a:latin typeface="Times New Roman"/>
              <a:cs typeface="Times New Roman"/>
            </a:endParaRPr>
          </a:p>
          <a:p>
            <a:pPr algn="l"/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35057803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_2SEEDS">
      <a:dk1>
        <a:srgbClr val="000000"/>
      </a:dk1>
      <a:lt1>
        <a:srgbClr val="FFFFFF"/>
      </a:lt1>
      <a:dk2>
        <a:srgbClr val="1B311E"/>
      </a:dk2>
      <a:lt2>
        <a:srgbClr val="F3F0F3"/>
      </a:lt2>
      <a:accent1>
        <a:srgbClr val="14B927"/>
      </a:accent1>
      <a:accent2>
        <a:srgbClr val="4EB721"/>
      </a:accent2>
      <a:accent3>
        <a:srgbClr val="20B670"/>
      </a:accent3>
      <a:accent4>
        <a:srgbClr val="D517BF"/>
      </a:accent4>
      <a:accent5>
        <a:srgbClr val="E72981"/>
      </a:accent5>
      <a:accent6>
        <a:srgbClr val="D51721"/>
      </a:accent6>
      <a:hlink>
        <a:srgbClr val="C043B2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SketchLinesVTI</vt:lpstr>
      <vt:lpstr>Stable Diffusion Image Generator on Hugging Face Spaces</vt:lpstr>
      <vt:lpstr>Introduction</vt:lpstr>
      <vt:lpstr>PowerPoint Presentation</vt:lpstr>
      <vt:lpstr>Related Work and Literature Review</vt:lpstr>
      <vt:lpstr>Core Components and Implementation</vt:lpstr>
      <vt:lpstr>Stable Diffusion Model Architecture</vt:lpstr>
      <vt:lpstr>Methodology</vt:lpstr>
      <vt:lpstr>Deployment and User Interface</vt:lpstr>
      <vt:lpstr>PowerPoint Presentation</vt:lpstr>
      <vt:lpstr>Comparison between Regular Loss Function (MSE) and Custom Loss (MSE + Contrast Loss) </vt:lpstr>
      <vt:lpstr>Demo</vt:lpstr>
      <vt:lpstr>Conclusion and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190</cp:revision>
  <dcterms:created xsi:type="dcterms:W3CDTF">2023-12-07T05:42:35Z</dcterms:created>
  <dcterms:modified xsi:type="dcterms:W3CDTF">2023-12-07T07:13:56Z</dcterms:modified>
</cp:coreProperties>
</file>